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81" r:id="rId3"/>
    <p:sldId id="266" r:id="rId4"/>
    <p:sldId id="258" r:id="rId5"/>
    <p:sldId id="265" r:id="rId6"/>
    <p:sldId id="273" r:id="rId7"/>
    <p:sldId id="264" r:id="rId8"/>
    <p:sldId id="274" r:id="rId9"/>
    <p:sldId id="260" r:id="rId10"/>
    <p:sldId id="277" r:id="rId11"/>
    <p:sldId id="278" r:id="rId12"/>
    <p:sldId id="279" r:id="rId13"/>
    <p:sldId id="280" r:id="rId14"/>
    <p:sldId id="275"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7596"/>
    </p:cViewPr>
  </p:outlineViewPr>
  <p:notesTextViewPr>
    <p:cViewPr>
      <p:scale>
        <a:sx n="1" d="1"/>
        <a:sy n="1" d="1"/>
      </p:scale>
      <p:origin x="0" y="0"/>
    </p:cViewPr>
  </p:notesTextViewPr>
  <p:sorterViewPr>
    <p:cViewPr>
      <p:scale>
        <a:sx n="100" d="100"/>
        <a:sy n="100" d="100"/>
      </p:scale>
      <p:origin x="-186"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מספרים</c:v>
                </c:pt>
              </c:strCache>
            </c:strRef>
          </c:tx>
          <c:dLbls>
            <c:showCatName val="1"/>
            <c:showPercent val="1"/>
            <c:showLeaderLines val="1"/>
          </c:dLbls>
          <c:cat>
            <c:strRef>
              <c:f>Sheet1!$A$2:$A$4</c:f>
              <c:strCache>
                <c:ptCount val="3"/>
                <c:pt idx="0">
                  <c:v>1937-2003</c:v>
                </c:pt>
                <c:pt idx="1">
                  <c:v>2004-2009</c:v>
                </c:pt>
                <c:pt idx="2">
                  <c:v>2009-2012</c:v>
                </c:pt>
              </c:strCache>
            </c:strRef>
          </c:cat>
          <c:val>
            <c:numRef>
              <c:f>Sheet1!$B$2:$B$4</c:f>
              <c:numCache>
                <c:formatCode>General</c:formatCode>
                <c:ptCount val="3"/>
                <c:pt idx="0">
                  <c:v>12150</c:v>
                </c:pt>
                <c:pt idx="1">
                  <c:v>1650</c:v>
                </c:pt>
                <c:pt idx="2">
                  <c:v>1200</c:v>
                </c:pt>
              </c:numCache>
            </c:numRef>
          </c:val>
        </c:ser>
        <c:ser>
          <c:idx val="1"/>
          <c:order val="1"/>
          <c:tx>
            <c:strRef>
              <c:f>Sheet1!$C$1</c:f>
              <c:strCache>
                <c:ptCount val="1"/>
                <c:pt idx="0">
                  <c:v>%</c:v>
                </c:pt>
              </c:strCache>
            </c:strRef>
          </c:tx>
          <c:dLbls>
            <c:showCatName val="1"/>
            <c:showPercent val="1"/>
            <c:showLeaderLines val="1"/>
          </c:dLbls>
          <c:cat>
            <c:strRef>
              <c:f>Sheet1!$A$2:$A$4</c:f>
              <c:strCache>
                <c:ptCount val="3"/>
                <c:pt idx="0">
                  <c:v>1937-2003</c:v>
                </c:pt>
                <c:pt idx="1">
                  <c:v>2004-2009</c:v>
                </c:pt>
                <c:pt idx="2">
                  <c:v>2009-2012</c:v>
                </c:pt>
              </c:strCache>
            </c:strRef>
          </c:cat>
          <c:val>
            <c:numRef>
              <c:f>Sheet1!$C$2:$C$4</c:f>
              <c:numCache>
                <c:formatCode>General</c:formatCode>
                <c:ptCount val="3"/>
                <c:pt idx="0">
                  <c:v>0.81</c:v>
                </c:pt>
                <c:pt idx="1">
                  <c:v>0.11000000000000008</c:v>
                </c:pt>
                <c:pt idx="2">
                  <c:v>8.0000000000000127E-2</c:v>
                </c:pt>
              </c:numCache>
            </c:numRef>
          </c:val>
        </c:ser>
        <c:dLbls>
          <c:showCatName val="1"/>
          <c:showPercent val="1"/>
        </c:dLbls>
      </c:pie3D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9AE77-883C-4155-9E7A-2ECAC5653584}" type="doc">
      <dgm:prSet loTypeId="urn:microsoft.com/office/officeart/2005/8/layout/radial1" loCatId="cycle" qsTypeId="urn:microsoft.com/office/officeart/2005/8/quickstyle/3d1" qsCatId="3D" csTypeId="urn:microsoft.com/office/officeart/2005/8/colors/colorful4" csCatId="colorful" phldr="1"/>
      <dgm:spPr/>
      <dgm:t>
        <a:bodyPr/>
        <a:lstStyle/>
        <a:p>
          <a:pPr rtl="1"/>
          <a:endParaRPr lang="he-IL"/>
        </a:p>
      </dgm:t>
    </dgm:pt>
    <dgm:pt modelId="{19C6ED15-7D2E-4FBB-B48F-DC376B9309AE}">
      <dgm:prSet phldrT="[Text]" custT="1"/>
      <dgm:spPr/>
      <dgm:t>
        <a:bodyPr/>
        <a:lstStyle/>
        <a:p>
          <a:pPr rtl="1"/>
          <a:r>
            <a:rPr lang="he-IL" sz="1800" b="0" dirty="0" smtClean="0"/>
            <a:t>מוצרים ושירותים:</a:t>
          </a:r>
        </a:p>
        <a:p>
          <a:pPr rtl="1"/>
          <a:r>
            <a:rPr lang="he-IL" sz="1800" b="1" dirty="0" smtClean="0"/>
            <a:t>תוכנית משפחתית</a:t>
          </a:r>
          <a:endParaRPr lang="he-IL" sz="1800" b="1" dirty="0"/>
        </a:p>
      </dgm:t>
    </dgm:pt>
    <dgm:pt modelId="{049E1348-38B1-4378-AAB5-24193B882654}" type="parTrans" cxnId="{291B854C-7E3C-4AF2-8A4B-2269837020C7}">
      <dgm:prSet/>
      <dgm:spPr/>
      <dgm:t>
        <a:bodyPr/>
        <a:lstStyle/>
        <a:p>
          <a:pPr rtl="1"/>
          <a:endParaRPr lang="he-IL"/>
        </a:p>
      </dgm:t>
    </dgm:pt>
    <dgm:pt modelId="{C93C8056-568C-4D5E-96E8-148360E90BFF}" type="sibTrans" cxnId="{291B854C-7E3C-4AF2-8A4B-2269837020C7}">
      <dgm:prSet/>
      <dgm:spPr/>
      <dgm:t>
        <a:bodyPr/>
        <a:lstStyle/>
        <a:p>
          <a:pPr rtl="1"/>
          <a:endParaRPr lang="he-IL"/>
        </a:p>
      </dgm:t>
    </dgm:pt>
    <dgm:pt modelId="{BF2B0E4D-DCA1-49D0-92D9-A715EF5139C2}">
      <dgm:prSet phldrT="[Text]"/>
      <dgm:spPr/>
      <dgm:t>
        <a:bodyPr/>
        <a:lstStyle/>
        <a:p>
          <a:pPr rtl="1"/>
          <a:r>
            <a:rPr lang="he-IL" b="1" dirty="0" smtClean="0"/>
            <a:t>מרחב ליווי</a:t>
          </a:r>
          <a:endParaRPr lang="he-IL" b="1" dirty="0"/>
        </a:p>
      </dgm:t>
    </dgm:pt>
    <dgm:pt modelId="{26CCAFFB-B1A6-4D50-A707-73DA66831FEB}" type="parTrans" cxnId="{99874612-AD05-4B53-9203-1D5B7D6B3965}">
      <dgm:prSet/>
      <dgm:spPr/>
      <dgm:t>
        <a:bodyPr/>
        <a:lstStyle/>
        <a:p>
          <a:pPr rtl="1"/>
          <a:endParaRPr lang="he-IL"/>
        </a:p>
      </dgm:t>
    </dgm:pt>
    <dgm:pt modelId="{5486BC49-F07B-48F9-B445-5F205A52BFCA}" type="sibTrans" cxnId="{99874612-AD05-4B53-9203-1D5B7D6B3965}">
      <dgm:prSet/>
      <dgm:spPr/>
      <dgm:t>
        <a:bodyPr/>
        <a:lstStyle/>
        <a:p>
          <a:pPr rtl="1"/>
          <a:endParaRPr lang="he-IL"/>
        </a:p>
      </dgm:t>
    </dgm:pt>
    <dgm:pt modelId="{C499C952-8994-4D04-90BF-C0FEE85CA4F0}">
      <dgm:prSet phldrT="[Text]"/>
      <dgm:spPr/>
      <dgm:t>
        <a:bodyPr/>
        <a:lstStyle/>
        <a:p>
          <a:pPr rtl="1"/>
          <a:r>
            <a:rPr lang="he-IL" b="1" dirty="0" smtClean="0"/>
            <a:t>מרחב</a:t>
          </a:r>
        </a:p>
        <a:p>
          <a:pPr rtl="1"/>
          <a:r>
            <a:rPr lang="he-IL" b="1" dirty="0" smtClean="0"/>
            <a:t>ידע</a:t>
          </a:r>
          <a:endParaRPr lang="he-IL" b="1" dirty="0"/>
        </a:p>
      </dgm:t>
    </dgm:pt>
    <dgm:pt modelId="{33E161C6-04B8-4C73-BFD4-872134F73CBD}" type="parTrans" cxnId="{BA45F1B8-AD94-4C14-8F55-A5B9C2F3C454}">
      <dgm:prSet/>
      <dgm:spPr/>
      <dgm:t>
        <a:bodyPr/>
        <a:lstStyle/>
        <a:p>
          <a:pPr rtl="1"/>
          <a:endParaRPr lang="he-IL"/>
        </a:p>
      </dgm:t>
    </dgm:pt>
    <dgm:pt modelId="{385B211C-697A-4838-9409-006CD40409A7}" type="sibTrans" cxnId="{BA45F1B8-AD94-4C14-8F55-A5B9C2F3C454}">
      <dgm:prSet/>
      <dgm:spPr/>
      <dgm:t>
        <a:bodyPr/>
        <a:lstStyle/>
        <a:p>
          <a:pPr rtl="1"/>
          <a:endParaRPr lang="he-IL"/>
        </a:p>
      </dgm:t>
    </dgm:pt>
    <dgm:pt modelId="{443D9487-40E4-42E2-88BD-9F62D5FBE1D6}">
      <dgm:prSet phldrT="[Text]"/>
      <dgm:spPr/>
      <dgm:t>
        <a:bodyPr/>
        <a:lstStyle/>
        <a:p>
          <a:pPr rtl="1"/>
          <a:r>
            <a:rPr lang="he-IL" b="1" dirty="0" smtClean="0"/>
            <a:t>מרחב</a:t>
          </a:r>
        </a:p>
        <a:p>
          <a:pPr rtl="1"/>
          <a:r>
            <a:rPr lang="he-IL" b="1" dirty="0" smtClean="0"/>
            <a:t>משפחה</a:t>
          </a:r>
          <a:endParaRPr lang="he-IL" b="1" dirty="0"/>
        </a:p>
      </dgm:t>
    </dgm:pt>
    <dgm:pt modelId="{49C13052-EFE9-4EE6-AA60-FB34424CAB0F}" type="parTrans" cxnId="{787BD64C-E26F-4D18-B4D7-3775E5871048}">
      <dgm:prSet/>
      <dgm:spPr/>
      <dgm:t>
        <a:bodyPr/>
        <a:lstStyle/>
        <a:p>
          <a:pPr rtl="1"/>
          <a:endParaRPr lang="he-IL"/>
        </a:p>
      </dgm:t>
    </dgm:pt>
    <dgm:pt modelId="{7106CB4E-E772-461B-B4F0-424D767B7566}" type="sibTrans" cxnId="{787BD64C-E26F-4D18-B4D7-3775E5871048}">
      <dgm:prSet/>
      <dgm:spPr/>
      <dgm:t>
        <a:bodyPr/>
        <a:lstStyle/>
        <a:p>
          <a:pPr rtl="1"/>
          <a:endParaRPr lang="he-IL"/>
        </a:p>
      </dgm:t>
    </dgm:pt>
    <dgm:pt modelId="{80030D2E-D1EB-4A7E-98B9-629916586914}">
      <dgm:prSet phldrT="[Text]"/>
      <dgm:spPr/>
      <dgm:t>
        <a:bodyPr/>
        <a:lstStyle/>
        <a:p>
          <a:pPr rtl="1"/>
          <a:r>
            <a:rPr lang="he-IL" b="1" dirty="0" smtClean="0"/>
            <a:t>מרחב</a:t>
          </a:r>
        </a:p>
        <a:p>
          <a:pPr rtl="1"/>
          <a:r>
            <a:rPr lang="he-IL" b="1" dirty="0" smtClean="0"/>
            <a:t>שיתוף  </a:t>
          </a:r>
          <a:endParaRPr lang="he-IL" b="1" dirty="0"/>
        </a:p>
      </dgm:t>
    </dgm:pt>
    <dgm:pt modelId="{76437FE6-099F-43E6-95C7-422A25B942D9}" type="parTrans" cxnId="{C847B42B-943D-460F-BD00-246BCF4E2AF4}">
      <dgm:prSet/>
      <dgm:spPr/>
      <dgm:t>
        <a:bodyPr/>
        <a:lstStyle/>
        <a:p>
          <a:pPr rtl="1"/>
          <a:endParaRPr lang="he-IL"/>
        </a:p>
      </dgm:t>
    </dgm:pt>
    <dgm:pt modelId="{68BA14FB-82A1-4698-A823-6FA1A99000A9}" type="sibTrans" cxnId="{C847B42B-943D-460F-BD00-246BCF4E2AF4}">
      <dgm:prSet/>
      <dgm:spPr/>
      <dgm:t>
        <a:bodyPr/>
        <a:lstStyle/>
        <a:p>
          <a:pPr rtl="1"/>
          <a:endParaRPr lang="he-IL"/>
        </a:p>
      </dgm:t>
    </dgm:pt>
    <dgm:pt modelId="{F8E125CD-AC43-47EE-9379-801B71F3208C}" type="pres">
      <dgm:prSet presAssocID="{6829AE77-883C-4155-9E7A-2ECAC5653584}" presName="cycle" presStyleCnt="0">
        <dgm:presLayoutVars>
          <dgm:chMax val="1"/>
          <dgm:dir/>
          <dgm:animLvl val="ctr"/>
          <dgm:resizeHandles val="exact"/>
        </dgm:presLayoutVars>
      </dgm:prSet>
      <dgm:spPr/>
      <dgm:t>
        <a:bodyPr/>
        <a:lstStyle/>
        <a:p>
          <a:endParaRPr lang="en-US"/>
        </a:p>
      </dgm:t>
    </dgm:pt>
    <dgm:pt modelId="{8AC54ECC-8070-4125-BEB6-B3213E1BA10A}" type="pres">
      <dgm:prSet presAssocID="{19C6ED15-7D2E-4FBB-B48F-DC376B9309AE}" presName="centerShape" presStyleLbl="node0" presStyleIdx="0" presStyleCnt="1" custScaleX="131614" custScaleY="136934"/>
      <dgm:spPr/>
      <dgm:t>
        <a:bodyPr/>
        <a:lstStyle/>
        <a:p>
          <a:pPr rtl="1"/>
          <a:endParaRPr lang="he-IL"/>
        </a:p>
      </dgm:t>
    </dgm:pt>
    <dgm:pt modelId="{D80955F6-6E89-456D-ABE4-4A6949E7C71C}" type="pres">
      <dgm:prSet presAssocID="{26CCAFFB-B1A6-4D50-A707-73DA66831FEB}" presName="Name9" presStyleLbl="parChTrans1D2" presStyleIdx="0" presStyleCnt="4"/>
      <dgm:spPr/>
      <dgm:t>
        <a:bodyPr/>
        <a:lstStyle/>
        <a:p>
          <a:endParaRPr lang="en-US"/>
        </a:p>
      </dgm:t>
    </dgm:pt>
    <dgm:pt modelId="{594D14E6-CA12-4F5B-9861-B751A184D932}" type="pres">
      <dgm:prSet presAssocID="{26CCAFFB-B1A6-4D50-A707-73DA66831FEB}" presName="connTx" presStyleLbl="parChTrans1D2" presStyleIdx="0" presStyleCnt="4"/>
      <dgm:spPr/>
      <dgm:t>
        <a:bodyPr/>
        <a:lstStyle/>
        <a:p>
          <a:endParaRPr lang="en-US"/>
        </a:p>
      </dgm:t>
    </dgm:pt>
    <dgm:pt modelId="{3E669908-BF1B-4913-A091-42848BB09D5D}" type="pres">
      <dgm:prSet presAssocID="{BF2B0E4D-DCA1-49D0-92D9-A715EF5139C2}" presName="node" presStyleLbl="node1" presStyleIdx="0" presStyleCnt="4">
        <dgm:presLayoutVars>
          <dgm:bulletEnabled val="1"/>
        </dgm:presLayoutVars>
      </dgm:prSet>
      <dgm:spPr/>
      <dgm:t>
        <a:bodyPr/>
        <a:lstStyle/>
        <a:p>
          <a:pPr rtl="1"/>
          <a:endParaRPr lang="he-IL"/>
        </a:p>
      </dgm:t>
    </dgm:pt>
    <dgm:pt modelId="{03EC4A06-9759-49CE-BA8A-63C6BAFBCC55}" type="pres">
      <dgm:prSet presAssocID="{33E161C6-04B8-4C73-BFD4-872134F73CBD}" presName="Name9" presStyleLbl="parChTrans1D2" presStyleIdx="1" presStyleCnt="4"/>
      <dgm:spPr/>
      <dgm:t>
        <a:bodyPr/>
        <a:lstStyle/>
        <a:p>
          <a:endParaRPr lang="en-US"/>
        </a:p>
      </dgm:t>
    </dgm:pt>
    <dgm:pt modelId="{1A15C115-DFB1-42F2-819A-93C5FB9CD3C2}" type="pres">
      <dgm:prSet presAssocID="{33E161C6-04B8-4C73-BFD4-872134F73CBD}" presName="connTx" presStyleLbl="parChTrans1D2" presStyleIdx="1" presStyleCnt="4"/>
      <dgm:spPr/>
      <dgm:t>
        <a:bodyPr/>
        <a:lstStyle/>
        <a:p>
          <a:endParaRPr lang="en-US"/>
        </a:p>
      </dgm:t>
    </dgm:pt>
    <dgm:pt modelId="{9A48985F-A524-4245-9D31-4AC7F88BDAC4}" type="pres">
      <dgm:prSet presAssocID="{C499C952-8994-4D04-90BF-C0FEE85CA4F0}" presName="node" presStyleLbl="node1" presStyleIdx="1" presStyleCnt="4">
        <dgm:presLayoutVars>
          <dgm:bulletEnabled val="1"/>
        </dgm:presLayoutVars>
      </dgm:prSet>
      <dgm:spPr/>
      <dgm:t>
        <a:bodyPr/>
        <a:lstStyle/>
        <a:p>
          <a:endParaRPr lang="en-US"/>
        </a:p>
      </dgm:t>
    </dgm:pt>
    <dgm:pt modelId="{CDE4FF47-3BE3-43C1-A308-5CE18057C99B}" type="pres">
      <dgm:prSet presAssocID="{49C13052-EFE9-4EE6-AA60-FB34424CAB0F}" presName="Name9" presStyleLbl="parChTrans1D2" presStyleIdx="2" presStyleCnt="4"/>
      <dgm:spPr/>
      <dgm:t>
        <a:bodyPr/>
        <a:lstStyle/>
        <a:p>
          <a:endParaRPr lang="en-US"/>
        </a:p>
      </dgm:t>
    </dgm:pt>
    <dgm:pt modelId="{38109650-1CB5-4E81-A77C-31F9E0A8C516}" type="pres">
      <dgm:prSet presAssocID="{49C13052-EFE9-4EE6-AA60-FB34424CAB0F}" presName="connTx" presStyleLbl="parChTrans1D2" presStyleIdx="2" presStyleCnt="4"/>
      <dgm:spPr/>
      <dgm:t>
        <a:bodyPr/>
        <a:lstStyle/>
        <a:p>
          <a:endParaRPr lang="en-US"/>
        </a:p>
      </dgm:t>
    </dgm:pt>
    <dgm:pt modelId="{C2B00D5F-F0A6-4969-846E-5D97B121C23C}" type="pres">
      <dgm:prSet presAssocID="{443D9487-40E4-42E2-88BD-9F62D5FBE1D6}" presName="node" presStyleLbl="node1" presStyleIdx="2" presStyleCnt="4">
        <dgm:presLayoutVars>
          <dgm:bulletEnabled val="1"/>
        </dgm:presLayoutVars>
      </dgm:prSet>
      <dgm:spPr/>
      <dgm:t>
        <a:bodyPr/>
        <a:lstStyle/>
        <a:p>
          <a:endParaRPr lang="en-US"/>
        </a:p>
      </dgm:t>
    </dgm:pt>
    <dgm:pt modelId="{FB1A95F8-5BAA-4608-8591-7C708814DEB9}" type="pres">
      <dgm:prSet presAssocID="{76437FE6-099F-43E6-95C7-422A25B942D9}" presName="Name9" presStyleLbl="parChTrans1D2" presStyleIdx="3" presStyleCnt="4"/>
      <dgm:spPr/>
      <dgm:t>
        <a:bodyPr/>
        <a:lstStyle/>
        <a:p>
          <a:endParaRPr lang="en-US"/>
        </a:p>
      </dgm:t>
    </dgm:pt>
    <dgm:pt modelId="{0C693E09-5844-43E6-8C8D-809346A9BE66}" type="pres">
      <dgm:prSet presAssocID="{76437FE6-099F-43E6-95C7-422A25B942D9}" presName="connTx" presStyleLbl="parChTrans1D2" presStyleIdx="3" presStyleCnt="4"/>
      <dgm:spPr/>
      <dgm:t>
        <a:bodyPr/>
        <a:lstStyle/>
        <a:p>
          <a:endParaRPr lang="en-US"/>
        </a:p>
      </dgm:t>
    </dgm:pt>
    <dgm:pt modelId="{123D1668-1C66-4290-A111-1582A620FA97}" type="pres">
      <dgm:prSet presAssocID="{80030D2E-D1EB-4A7E-98B9-629916586914}" presName="node" presStyleLbl="node1" presStyleIdx="3" presStyleCnt="4">
        <dgm:presLayoutVars>
          <dgm:bulletEnabled val="1"/>
        </dgm:presLayoutVars>
      </dgm:prSet>
      <dgm:spPr/>
      <dgm:t>
        <a:bodyPr/>
        <a:lstStyle/>
        <a:p>
          <a:endParaRPr lang="en-US"/>
        </a:p>
      </dgm:t>
    </dgm:pt>
  </dgm:ptLst>
  <dgm:cxnLst>
    <dgm:cxn modelId="{23A3D3DD-25C4-4D74-A2D4-30F174741658}" type="presOf" srcId="{49C13052-EFE9-4EE6-AA60-FB34424CAB0F}" destId="{CDE4FF47-3BE3-43C1-A308-5CE18057C99B}" srcOrd="0" destOrd="0" presId="urn:microsoft.com/office/officeart/2005/8/layout/radial1"/>
    <dgm:cxn modelId="{B6E51E08-7F6F-4C22-AA0D-AF2ABC9EEE07}" type="presOf" srcId="{BF2B0E4D-DCA1-49D0-92D9-A715EF5139C2}" destId="{3E669908-BF1B-4913-A091-42848BB09D5D}" srcOrd="0" destOrd="0" presId="urn:microsoft.com/office/officeart/2005/8/layout/radial1"/>
    <dgm:cxn modelId="{6D2409E4-2CEB-41BE-A839-4564D8DFE914}" type="presOf" srcId="{76437FE6-099F-43E6-95C7-422A25B942D9}" destId="{0C693E09-5844-43E6-8C8D-809346A9BE66}" srcOrd="1" destOrd="0" presId="urn:microsoft.com/office/officeart/2005/8/layout/radial1"/>
    <dgm:cxn modelId="{291B854C-7E3C-4AF2-8A4B-2269837020C7}" srcId="{6829AE77-883C-4155-9E7A-2ECAC5653584}" destId="{19C6ED15-7D2E-4FBB-B48F-DC376B9309AE}" srcOrd="0" destOrd="0" parTransId="{049E1348-38B1-4378-AAB5-24193B882654}" sibTransId="{C93C8056-568C-4D5E-96E8-148360E90BFF}"/>
    <dgm:cxn modelId="{BA45F1B8-AD94-4C14-8F55-A5B9C2F3C454}" srcId="{19C6ED15-7D2E-4FBB-B48F-DC376B9309AE}" destId="{C499C952-8994-4D04-90BF-C0FEE85CA4F0}" srcOrd="1" destOrd="0" parTransId="{33E161C6-04B8-4C73-BFD4-872134F73CBD}" sibTransId="{385B211C-697A-4838-9409-006CD40409A7}"/>
    <dgm:cxn modelId="{001EAC54-C52F-4720-B79E-E84D27E108E6}" type="presOf" srcId="{33E161C6-04B8-4C73-BFD4-872134F73CBD}" destId="{1A15C115-DFB1-42F2-819A-93C5FB9CD3C2}" srcOrd="1" destOrd="0" presId="urn:microsoft.com/office/officeart/2005/8/layout/radial1"/>
    <dgm:cxn modelId="{C847B42B-943D-460F-BD00-246BCF4E2AF4}" srcId="{19C6ED15-7D2E-4FBB-B48F-DC376B9309AE}" destId="{80030D2E-D1EB-4A7E-98B9-629916586914}" srcOrd="3" destOrd="0" parTransId="{76437FE6-099F-43E6-95C7-422A25B942D9}" sibTransId="{68BA14FB-82A1-4698-A823-6FA1A99000A9}"/>
    <dgm:cxn modelId="{49DFE7E2-FF65-4D50-B12F-97C0E75744FF}" type="presOf" srcId="{C499C952-8994-4D04-90BF-C0FEE85CA4F0}" destId="{9A48985F-A524-4245-9D31-4AC7F88BDAC4}" srcOrd="0" destOrd="0" presId="urn:microsoft.com/office/officeart/2005/8/layout/radial1"/>
    <dgm:cxn modelId="{74D1A9CE-CAFF-4B88-8026-9060E170CC6A}" type="presOf" srcId="{26CCAFFB-B1A6-4D50-A707-73DA66831FEB}" destId="{594D14E6-CA12-4F5B-9861-B751A184D932}" srcOrd="1" destOrd="0" presId="urn:microsoft.com/office/officeart/2005/8/layout/radial1"/>
    <dgm:cxn modelId="{D16D46CA-F187-46E3-85D6-989664ACA1D8}" type="presOf" srcId="{49C13052-EFE9-4EE6-AA60-FB34424CAB0F}" destId="{38109650-1CB5-4E81-A77C-31F9E0A8C516}" srcOrd="1" destOrd="0" presId="urn:microsoft.com/office/officeart/2005/8/layout/radial1"/>
    <dgm:cxn modelId="{D7489756-7809-4C2F-9E73-79ACC714D161}" type="presOf" srcId="{26CCAFFB-B1A6-4D50-A707-73DA66831FEB}" destId="{D80955F6-6E89-456D-ABE4-4A6949E7C71C}" srcOrd="0" destOrd="0" presId="urn:microsoft.com/office/officeart/2005/8/layout/radial1"/>
    <dgm:cxn modelId="{99874612-AD05-4B53-9203-1D5B7D6B3965}" srcId="{19C6ED15-7D2E-4FBB-B48F-DC376B9309AE}" destId="{BF2B0E4D-DCA1-49D0-92D9-A715EF5139C2}" srcOrd="0" destOrd="0" parTransId="{26CCAFFB-B1A6-4D50-A707-73DA66831FEB}" sibTransId="{5486BC49-F07B-48F9-B445-5F205A52BFCA}"/>
    <dgm:cxn modelId="{4EF2E73D-F2DD-41AA-A5D3-6F6F4A769AEA}" type="presOf" srcId="{6829AE77-883C-4155-9E7A-2ECAC5653584}" destId="{F8E125CD-AC43-47EE-9379-801B71F3208C}" srcOrd="0" destOrd="0" presId="urn:microsoft.com/office/officeart/2005/8/layout/radial1"/>
    <dgm:cxn modelId="{315AF2CA-0680-4353-8BE7-EECF4749228B}" type="presOf" srcId="{80030D2E-D1EB-4A7E-98B9-629916586914}" destId="{123D1668-1C66-4290-A111-1582A620FA97}" srcOrd="0" destOrd="0" presId="urn:microsoft.com/office/officeart/2005/8/layout/radial1"/>
    <dgm:cxn modelId="{1931F5E8-9DA2-4BEA-B2F0-E0D4FE063BCA}" type="presOf" srcId="{76437FE6-099F-43E6-95C7-422A25B942D9}" destId="{FB1A95F8-5BAA-4608-8591-7C708814DEB9}" srcOrd="0" destOrd="0" presId="urn:microsoft.com/office/officeart/2005/8/layout/radial1"/>
    <dgm:cxn modelId="{43152ED2-DF7F-4DB0-AA2E-6B0BD6E73466}" type="presOf" srcId="{443D9487-40E4-42E2-88BD-9F62D5FBE1D6}" destId="{C2B00D5F-F0A6-4969-846E-5D97B121C23C}" srcOrd="0" destOrd="0" presId="urn:microsoft.com/office/officeart/2005/8/layout/radial1"/>
    <dgm:cxn modelId="{5A38E7C3-5322-42D8-9FD0-7BC8DA39723E}" type="presOf" srcId="{33E161C6-04B8-4C73-BFD4-872134F73CBD}" destId="{03EC4A06-9759-49CE-BA8A-63C6BAFBCC55}" srcOrd="0" destOrd="0" presId="urn:microsoft.com/office/officeart/2005/8/layout/radial1"/>
    <dgm:cxn modelId="{475EE0D5-3517-4BBB-94C3-3CE74B897A7D}" type="presOf" srcId="{19C6ED15-7D2E-4FBB-B48F-DC376B9309AE}" destId="{8AC54ECC-8070-4125-BEB6-B3213E1BA10A}" srcOrd="0" destOrd="0" presId="urn:microsoft.com/office/officeart/2005/8/layout/radial1"/>
    <dgm:cxn modelId="{787BD64C-E26F-4D18-B4D7-3775E5871048}" srcId="{19C6ED15-7D2E-4FBB-B48F-DC376B9309AE}" destId="{443D9487-40E4-42E2-88BD-9F62D5FBE1D6}" srcOrd="2" destOrd="0" parTransId="{49C13052-EFE9-4EE6-AA60-FB34424CAB0F}" sibTransId="{7106CB4E-E772-461B-B4F0-424D767B7566}"/>
    <dgm:cxn modelId="{40E5E1D4-FC24-4593-9427-224251D51717}" type="presParOf" srcId="{F8E125CD-AC43-47EE-9379-801B71F3208C}" destId="{8AC54ECC-8070-4125-BEB6-B3213E1BA10A}" srcOrd="0" destOrd="0" presId="urn:microsoft.com/office/officeart/2005/8/layout/radial1"/>
    <dgm:cxn modelId="{1304BC5E-F5CC-4C63-B7AE-1B1257EA91B0}" type="presParOf" srcId="{F8E125CD-AC43-47EE-9379-801B71F3208C}" destId="{D80955F6-6E89-456D-ABE4-4A6949E7C71C}" srcOrd="1" destOrd="0" presId="urn:microsoft.com/office/officeart/2005/8/layout/radial1"/>
    <dgm:cxn modelId="{EAAFDE56-0447-4AA3-97A0-3F89475EB037}" type="presParOf" srcId="{D80955F6-6E89-456D-ABE4-4A6949E7C71C}" destId="{594D14E6-CA12-4F5B-9861-B751A184D932}" srcOrd="0" destOrd="0" presId="urn:microsoft.com/office/officeart/2005/8/layout/radial1"/>
    <dgm:cxn modelId="{786F7927-51BE-471C-A801-4CF0D5636EB8}" type="presParOf" srcId="{F8E125CD-AC43-47EE-9379-801B71F3208C}" destId="{3E669908-BF1B-4913-A091-42848BB09D5D}" srcOrd="2" destOrd="0" presId="urn:microsoft.com/office/officeart/2005/8/layout/radial1"/>
    <dgm:cxn modelId="{1DED2017-042A-44FD-B4E8-23F5618C1101}" type="presParOf" srcId="{F8E125CD-AC43-47EE-9379-801B71F3208C}" destId="{03EC4A06-9759-49CE-BA8A-63C6BAFBCC55}" srcOrd="3" destOrd="0" presId="urn:microsoft.com/office/officeart/2005/8/layout/radial1"/>
    <dgm:cxn modelId="{B7EE9314-D5E5-4838-A848-2676070C8D15}" type="presParOf" srcId="{03EC4A06-9759-49CE-BA8A-63C6BAFBCC55}" destId="{1A15C115-DFB1-42F2-819A-93C5FB9CD3C2}" srcOrd="0" destOrd="0" presId="urn:microsoft.com/office/officeart/2005/8/layout/radial1"/>
    <dgm:cxn modelId="{8C5AEDB3-2EF5-4B6D-86B4-1E1CDAB6B7A0}" type="presParOf" srcId="{F8E125CD-AC43-47EE-9379-801B71F3208C}" destId="{9A48985F-A524-4245-9D31-4AC7F88BDAC4}" srcOrd="4" destOrd="0" presId="urn:microsoft.com/office/officeart/2005/8/layout/radial1"/>
    <dgm:cxn modelId="{ABBB5A33-4EE5-4F22-B5D6-6856199994A2}" type="presParOf" srcId="{F8E125CD-AC43-47EE-9379-801B71F3208C}" destId="{CDE4FF47-3BE3-43C1-A308-5CE18057C99B}" srcOrd="5" destOrd="0" presId="urn:microsoft.com/office/officeart/2005/8/layout/radial1"/>
    <dgm:cxn modelId="{A5917B4C-A166-40FF-8D55-4243408706F5}" type="presParOf" srcId="{CDE4FF47-3BE3-43C1-A308-5CE18057C99B}" destId="{38109650-1CB5-4E81-A77C-31F9E0A8C516}" srcOrd="0" destOrd="0" presId="urn:microsoft.com/office/officeart/2005/8/layout/radial1"/>
    <dgm:cxn modelId="{770F1D46-587F-40A2-A4EC-5B548215D838}" type="presParOf" srcId="{F8E125CD-AC43-47EE-9379-801B71F3208C}" destId="{C2B00D5F-F0A6-4969-846E-5D97B121C23C}" srcOrd="6" destOrd="0" presId="urn:microsoft.com/office/officeart/2005/8/layout/radial1"/>
    <dgm:cxn modelId="{8F6621C1-9FC3-44FA-B827-F4D239276663}" type="presParOf" srcId="{F8E125CD-AC43-47EE-9379-801B71F3208C}" destId="{FB1A95F8-5BAA-4608-8591-7C708814DEB9}" srcOrd="7" destOrd="0" presId="urn:microsoft.com/office/officeart/2005/8/layout/radial1"/>
    <dgm:cxn modelId="{4E0C79EB-EAF0-4F99-9E71-D4E510E07B43}" type="presParOf" srcId="{FB1A95F8-5BAA-4608-8591-7C708814DEB9}" destId="{0C693E09-5844-43E6-8C8D-809346A9BE66}" srcOrd="0" destOrd="0" presId="urn:microsoft.com/office/officeart/2005/8/layout/radial1"/>
    <dgm:cxn modelId="{F7E053B3-045B-41AE-B3E8-B6723F345CE6}" type="presParOf" srcId="{F8E125CD-AC43-47EE-9379-801B71F3208C}" destId="{123D1668-1C66-4290-A111-1582A620FA97}"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0DEC7-1168-4CFA-B119-4CBD2052CDF3}"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en-US"/>
        </a:p>
      </dgm:t>
    </dgm:pt>
    <dgm:pt modelId="{EB0EFC6A-908A-4EE5-B7B9-53599FFEB19B}">
      <dgm:prSet phldrT="[Text]"/>
      <dgm:spPr/>
      <dgm:t>
        <a:bodyPr/>
        <a:lstStyle/>
        <a:p>
          <a:r>
            <a:rPr lang="he-IL" b="1" dirty="0" smtClean="0"/>
            <a:t>שירותים ומוצרים</a:t>
          </a:r>
          <a:endParaRPr lang="en-US" b="1" dirty="0"/>
        </a:p>
      </dgm:t>
    </dgm:pt>
    <dgm:pt modelId="{4B2B726C-3661-48B4-9446-7B44E1BCAD89}" type="parTrans" cxnId="{9532C8A2-0EBE-459C-8CE4-727C4ACE06D3}">
      <dgm:prSet/>
      <dgm:spPr/>
      <dgm:t>
        <a:bodyPr/>
        <a:lstStyle/>
        <a:p>
          <a:endParaRPr lang="en-US"/>
        </a:p>
      </dgm:t>
    </dgm:pt>
    <dgm:pt modelId="{18303F4E-D9B0-4491-91A5-8C22A3A31160}" type="sibTrans" cxnId="{9532C8A2-0EBE-459C-8CE4-727C4ACE06D3}">
      <dgm:prSet/>
      <dgm:spPr/>
      <dgm:t>
        <a:bodyPr/>
        <a:lstStyle/>
        <a:p>
          <a:endParaRPr lang="en-US"/>
        </a:p>
      </dgm:t>
    </dgm:pt>
    <dgm:pt modelId="{046D3E2D-851A-4212-BB03-91AFB48E2DE0}">
      <dgm:prSet phldrT="[Text]"/>
      <dgm:spPr/>
      <dgm:t>
        <a:bodyPr/>
        <a:lstStyle/>
        <a:p>
          <a:r>
            <a:rPr lang="he-IL" b="1" dirty="0" smtClean="0"/>
            <a:t>ליווי עסקי אישי וקבוצתי</a:t>
          </a:r>
          <a:endParaRPr lang="en-US" b="1" dirty="0"/>
        </a:p>
      </dgm:t>
    </dgm:pt>
    <dgm:pt modelId="{1205FD12-1350-426D-B1C6-8DB3641B2B33}" type="parTrans" cxnId="{08D246F0-A729-4CBC-B627-E8BAA6B2A2A0}">
      <dgm:prSet/>
      <dgm:spPr/>
      <dgm:t>
        <a:bodyPr/>
        <a:lstStyle/>
        <a:p>
          <a:endParaRPr lang="en-US"/>
        </a:p>
      </dgm:t>
    </dgm:pt>
    <dgm:pt modelId="{9A53DB63-9338-4EE4-A3DE-B9DB32983C57}" type="sibTrans" cxnId="{08D246F0-A729-4CBC-B627-E8BAA6B2A2A0}">
      <dgm:prSet/>
      <dgm:spPr/>
      <dgm:t>
        <a:bodyPr/>
        <a:lstStyle/>
        <a:p>
          <a:endParaRPr lang="en-US"/>
        </a:p>
      </dgm:t>
    </dgm:pt>
    <dgm:pt modelId="{0E5C1693-6312-4130-A26E-CB39CFE559A7}">
      <dgm:prSet phldrT="[Text]"/>
      <dgm:spPr/>
      <dgm:t>
        <a:bodyPr/>
        <a:lstStyle/>
        <a:p>
          <a:r>
            <a:rPr lang="he-IL" b="1" dirty="0" smtClean="0"/>
            <a:t>פיתוח ושיווק</a:t>
          </a:r>
        </a:p>
        <a:p>
          <a:r>
            <a:rPr lang="he-IL" b="1" dirty="0" smtClean="0"/>
            <a:t>חבילת מוצרי ידע שלהם</a:t>
          </a:r>
          <a:endParaRPr lang="en-US" b="1" dirty="0"/>
        </a:p>
      </dgm:t>
    </dgm:pt>
    <dgm:pt modelId="{DC49DA76-1B66-4A05-A8A0-DD8CB1AB06D2}" type="parTrans" cxnId="{3FC3AA20-60A4-4FB5-9730-C47A4CF811D2}">
      <dgm:prSet/>
      <dgm:spPr/>
      <dgm:t>
        <a:bodyPr/>
        <a:lstStyle/>
        <a:p>
          <a:endParaRPr lang="en-US"/>
        </a:p>
      </dgm:t>
    </dgm:pt>
    <dgm:pt modelId="{F3CB0DA4-934D-4496-AB57-D9A1686307C5}" type="sibTrans" cxnId="{3FC3AA20-60A4-4FB5-9730-C47A4CF811D2}">
      <dgm:prSet/>
      <dgm:spPr/>
      <dgm:t>
        <a:bodyPr/>
        <a:lstStyle/>
        <a:p>
          <a:endParaRPr lang="en-US"/>
        </a:p>
      </dgm:t>
    </dgm:pt>
    <dgm:pt modelId="{9B35A79F-258F-4E76-9F71-662AFDBFD566}">
      <dgm:prSet phldrT="[Text]"/>
      <dgm:spPr/>
      <dgm:t>
        <a:bodyPr/>
        <a:lstStyle/>
        <a:p>
          <a:r>
            <a:rPr lang="he-IL" b="1" dirty="0" smtClean="0"/>
            <a:t>העשרה מקצועית שוטפת</a:t>
          </a:r>
          <a:endParaRPr lang="en-US" b="1" dirty="0"/>
        </a:p>
      </dgm:t>
    </dgm:pt>
    <dgm:pt modelId="{697397F2-45D2-4296-AF88-8B82EB73C336}" type="parTrans" cxnId="{B39AA461-B71B-46A0-8676-AEEA6A3FCCEE}">
      <dgm:prSet/>
      <dgm:spPr/>
      <dgm:t>
        <a:bodyPr/>
        <a:lstStyle/>
        <a:p>
          <a:endParaRPr lang="en-US"/>
        </a:p>
      </dgm:t>
    </dgm:pt>
    <dgm:pt modelId="{57A42EB6-8169-4913-9945-91D29B607FE9}" type="sibTrans" cxnId="{B39AA461-B71B-46A0-8676-AEEA6A3FCCEE}">
      <dgm:prSet/>
      <dgm:spPr/>
      <dgm:t>
        <a:bodyPr/>
        <a:lstStyle/>
        <a:p>
          <a:endParaRPr lang="en-US"/>
        </a:p>
      </dgm:t>
    </dgm:pt>
    <dgm:pt modelId="{BC171ABE-AD34-4DBC-A7E4-61708502A7C7}">
      <dgm:prSet phldrT="[Text]"/>
      <dgm:spPr/>
      <dgm:t>
        <a:bodyPr/>
        <a:lstStyle/>
        <a:p>
          <a:r>
            <a:rPr lang="en-US" b="1" dirty="0" smtClean="0"/>
            <a:t>Supervision</a:t>
          </a:r>
        </a:p>
        <a:p>
          <a:r>
            <a:rPr lang="he-IL" b="1" dirty="0" smtClean="0"/>
            <a:t>מקצועי</a:t>
          </a:r>
          <a:r>
            <a:rPr lang="en-US" b="1" dirty="0" smtClean="0"/>
            <a:t/>
          </a:r>
          <a:br>
            <a:rPr lang="en-US" b="1" dirty="0" smtClean="0"/>
          </a:br>
          <a:r>
            <a:rPr lang="he-IL" b="1" dirty="0" smtClean="0"/>
            <a:t>ותיאום בין המטפלים</a:t>
          </a:r>
          <a:endParaRPr lang="en-US" b="1" dirty="0"/>
        </a:p>
      </dgm:t>
    </dgm:pt>
    <dgm:pt modelId="{EB4F9980-029F-4F2C-B3AF-66C0659DFD4F}" type="parTrans" cxnId="{0C1C4EA4-63FC-47DC-A992-023CD6E0482B}">
      <dgm:prSet/>
      <dgm:spPr/>
      <dgm:t>
        <a:bodyPr/>
        <a:lstStyle/>
        <a:p>
          <a:endParaRPr lang="en-US"/>
        </a:p>
      </dgm:t>
    </dgm:pt>
    <dgm:pt modelId="{0BC3A56F-E752-4C74-99A4-AD34DC513FBC}" type="sibTrans" cxnId="{0C1C4EA4-63FC-47DC-A992-023CD6E0482B}">
      <dgm:prSet/>
      <dgm:spPr/>
      <dgm:t>
        <a:bodyPr/>
        <a:lstStyle/>
        <a:p>
          <a:endParaRPr lang="en-US"/>
        </a:p>
      </dgm:t>
    </dgm:pt>
    <dgm:pt modelId="{18F9A287-0E86-4C0B-A844-51B09453F892}" type="pres">
      <dgm:prSet presAssocID="{F720DEC7-1168-4CFA-B119-4CBD2052CDF3}" presName="Name0" presStyleCnt="0">
        <dgm:presLayoutVars>
          <dgm:chMax val="1"/>
          <dgm:dir/>
          <dgm:animLvl val="ctr"/>
          <dgm:resizeHandles val="exact"/>
        </dgm:presLayoutVars>
      </dgm:prSet>
      <dgm:spPr/>
      <dgm:t>
        <a:bodyPr/>
        <a:lstStyle/>
        <a:p>
          <a:endParaRPr lang="en-US"/>
        </a:p>
      </dgm:t>
    </dgm:pt>
    <dgm:pt modelId="{2FFF2F72-2478-43B9-BDB6-830D15C21708}" type="pres">
      <dgm:prSet presAssocID="{EB0EFC6A-908A-4EE5-B7B9-53599FFEB19B}" presName="centerShape" presStyleLbl="node0" presStyleIdx="0" presStyleCnt="1"/>
      <dgm:spPr/>
      <dgm:t>
        <a:bodyPr/>
        <a:lstStyle/>
        <a:p>
          <a:endParaRPr lang="en-US"/>
        </a:p>
      </dgm:t>
    </dgm:pt>
    <dgm:pt modelId="{5D4CF69E-833F-4A94-BBD7-BC94BF0ED86D}" type="pres">
      <dgm:prSet presAssocID="{1205FD12-1350-426D-B1C6-8DB3641B2B33}" presName="parTrans" presStyleLbl="sibTrans2D1" presStyleIdx="0" presStyleCnt="4"/>
      <dgm:spPr/>
      <dgm:t>
        <a:bodyPr/>
        <a:lstStyle/>
        <a:p>
          <a:endParaRPr lang="en-US"/>
        </a:p>
      </dgm:t>
    </dgm:pt>
    <dgm:pt modelId="{573B1CE6-D003-4BC3-8C55-CBB320EEDD18}" type="pres">
      <dgm:prSet presAssocID="{1205FD12-1350-426D-B1C6-8DB3641B2B33}" presName="connectorText" presStyleLbl="sibTrans2D1" presStyleIdx="0" presStyleCnt="4"/>
      <dgm:spPr/>
      <dgm:t>
        <a:bodyPr/>
        <a:lstStyle/>
        <a:p>
          <a:endParaRPr lang="en-US"/>
        </a:p>
      </dgm:t>
    </dgm:pt>
    <dgm:pt modelId="{8D795324-D4DB-49DE-8911-4F51D20B9683}" type="pres">
      <dgm:prSet presAssocID="{046D3E2D-851A-4212-BB03-91AFB48E2DE0}" presName="node" presStyleLbl="node1" presStyleIdx="0" presStyleCnt="4">
        <dgm:presLayoutVars>
          <dgm:bulletEnabled val="1"/>
        </dgm:presLayoutVars>
      </dgm:prSet>
      <dgm:spPr/>
      <dgm:t>
        <a:bodyPr/>
        <a:lstStyle/>
        <a:p>
          <a:endParaRPr lang="en-US"/>
        </a:p>
      </dgm:t>
    </dgm:pt>
    <dgm:pt modelId="{324845B1-F40D-4C92-97D7-0935B9FA3258}" type="pres">
      <dgm:prSet presAssocID="{DC49DA76-1B66-4A05-A8A0-DD8CB1AB06D2}" presName="parTrans" presStyleLbl="sibTrans2D1" presStyleIdx="1" presStyleCnt="4"/>
      <dgm:spPr/>
      <dgm:t>
        <a:bodyPr/>
        <a:lstStyle/>
        <a:p>
          <a:endParaRPr lang="en-US"/>
        </a:p>
      </dgm:t>
    </dgm:pt>
    <dgm:pt modelId="{768F4380-D0F5-43C1-8129-492E48974CD9}" type="pres">
      <dgm:prSet presAssocID="{DC49DA76-1B66-4A05-A8A0-DD8CB1AB06D2}" presName="connectorText" presStyleLbl="sibTrans2D1" presStyleIdx="1" presStyleCnt="4"/>
      <dgm:spPr/>
      <dgm:t>
        <a:bodyPr/>
        <a:lstStyle/>
        <a:p>
          <a:endParaRPr lang="en-US"/>
        </a:p>
      </dgm:t>
    </dgm:pt>
    <dgm:pt modelId="{7B4D6E81-FCFF-4463-A786-6BCE5CD50024}" type="pres">
      <dgm:prSet presAssocID="{0E5C1693-6312-4130-A26E-CB39CFE559A7}" presName="node" presStyleLbl="node1" presStyleIdx="1" presStyleCnt="4">
        <dgm:presLayoutVars>
          <dgm:bulletEnabled val="1"/>
        </dgm:presLayoutVars>
      </dgm:prSet>
      <dgm:spPr/>
      <dgm:t>
        <a:bodyPr/>
        <a:lstStyle/>
        <a:p>
          <a:endParaRPr lang="en-US"/>
        </a:p>
      </dgm:t>
    </dgm:pt>
    <dgm:pt modelId="{2144CB98-6E96-4369-973D-4BFC642F2D9F}" type="pres">
      <dgm:prSet presAssocID="{697397F2-45D2-4296-AF88-8B82EB73C336}" presName="parTrans" presStyleLbl="sibTrans2D1" presStyleIdx="2" presStyleCnt="4"/>
      <dgm:spPr/>
      <dgm:t>
        <a:bodyPr/>
        <a:lstStyle/>
        <a:p>
          <a:endParaRPr lang="en-US"/>
        </a:p>
      </dgm:t>
    </dgm:pt>
    <dgm:pt modelId="{C120DE2F-1663-4722-BF22-6302036B6F93}" type="pres">
      <dgm:prSet presAssocID="{697397F2-45D2-4296-AF88-8B82EB73C336}" presName="connectorText" presStyleLbl="sibTrans2D1" presStyleIdx="2" presStyleCnt="4"/>
      <dgm:spPr/>
      <dgm:t>
        <a:bodyPr/>
        <a:lstStyle/>
        <a:p>
          <a:endParaRPr lang="en-US"/>
        </a:p>
      </dgm:t>
    </dgm:pt>
    <dgm:pt modelId="{CC6A872A-4CAC-4EEA-903A-55D6BC5E940A}" type="pres">
      <dgm:prSet presAssocID="{9B35A79F-258F-4E76-9F71-662AFDBFD566}" presName="node" presStyleLbl="node1" presStyleIdx="2" presStyleCnt="4">
        <dgm:presLayoutVars>
          <dgm:bulletEnabled val="1"/>
        </dgm:presLayoutVars>
      </dgm:prSet>
      <dgm:spPr/>
      <dgm:t>
        <a:bodyPr/>
        <a:lstStyle/>
        <a:p>
          <a:endParaRPr lang="en-US"/>
        </a:p>
      </dgm:t>
    </dgm:pt>
    <dgm:pt modelId="{8B18A112-8C4B-4547-AB39-3DA756D1470D}" type="pres">
      <dgm:prSet presAssocID="{EB4F9980-029F-4F2C-B3AF-66C0659DFD4F}" presName="parTrans" presStyleLbl="sibTrans2D1" presStyleIdx="3" presStyleCnt="4"/>
      <dgm:spPr/>
      <dgm:t>
        <a:bodyPr/>
        <a:lstStyle/>
        <a:p>
          <a:endParaRPr lang="en-US"/>
        </a:p>
      </dgm:t>
    </dgm:pt>
    <dgm:pt modelId="{797D646E-F99C-4862-9C78-B1D170F6B336}" type="pres">
      <dgm:prSet presAssocID="{EB4F9980-029F-4F2C-B3AF-66C0659DFD4F}" presName="connectorText" presStyleLbl="sibTrans2D1" presStyleIdx="3" presStyleCnt="4"/>
      <dgm:spPr/>
      <dgm:t>
        <a:bodyPr/>
        <a:lstStyle/>
        <a:p>
          <a:endParaRPr lang="en-US"/>
        </a:p>
      </dgm:t>
    </dgm:pt>
    <dgm:pt modelId="{613E94FF-E717-42A3-A8D9-6B39D481C2DC}" type="pres">
      <dgm:prSet presAssocID="{BC171ABE-AD34-4DBC-A7E4-61708502A7C7}" presName="node" presStyleLbl="node1" presStyleIdx="3" presStyleCnt="4">
        <dgm:presLayoutVars>
          <dgm:bulletEnabled val="1"/>
        </dgm:presLayoutVars>
      </dgm:prSet>
      <dgm:spPr/>
      <dgm:t>
        <a:bodyPr/>
        <a:lstStyle/>
        <a:p>
          <a:endParaRPr lang="en-US"/>
        </a:p>
      </dgm:t>
    </dgm:pt>
  </dgm:ptLst>
  <dgm:cxnLst>
    <dgm:cxn modelId="{0C1C4EA4-63FC-47DC-A992-023CD6E0482B}" srcId="{EB0EFC6A-908A-4EE5-B7B9-53599FFEB19B}" destId="{BC171ABE-AD34-4DBC-A7E4-61708502A7C7}" srcOrd="3" destOrd="0" parTransId="{EB4F9980-029F-4F2C-B3AF-66C0659DFD4F}" sibTransId="{0BC3A56F-E752-4C74-99A4-AD34DC513FBC}"/>
    <dgm:cxn modelId="{C2F49A46-AD12-4BC1-BF5C-AC4289D54866}" type="presOf" srcId="{1205FD12-1350-426D-B1C6-8DB3641B2B33}" destId="{573B1CE6-D003-4BC3-8C55-CBB320EEDD18}" srcOrd="1" destOrd="0" presId="urn:microsoft.com/office/officeart/2005/8/layout/radial5"/>
    <dgm:cxn modelId="{22106C8F-9259-4136-9461-E78B6866EF10}" type="presOf" srcId="{DC49DA76-1B66-4A05-A8A0-DD8CB1AB06D2}" destId="{768F4380-D0F5-43C1-8129-492E48974CD9}" srcOrd="1" destOrd="0" presId="urn:microsoft.com/office/officeart/2005/8/layout/radial5"/>
    <dgm:cxn modelId="{31632190-8449-4B0C-9098-CD895F3E5421}" type="presOf" srcId="{DC49DA76-1B66-4A05-A8A0-DD8CB1AB06D2}" destId="{324845B1-F40D-4C92-97D7-0935B9FA3258}" srcOrd="0" destOrd="0" presId="urn:microsoft.com/office/officeart/2005/8/layout/radial5"/>
    <dgm:cxn modelId="{08D246F0-A729-4CBC-B627-E8BAA6B2A2A0}" srcId="{EB0EFC6A-908A-4EE5-B7B9-53599FFEB19B}" destId="{046D3E2D-851A-4212-BB03-91AFB48E2DE0}" srcOrd="0" destOrd="0" parTransId="{1205FD12-1350-426D-B1C6-8DB3641B2B33}" sibTransId="{9A53DB63-9338-4EE4-A3DE-B9DB32983C57}"/>
    <dgm:cxn modelId="{486B558F-CCB2-456C-B5E6-D18D05808900}" type="presOf" srcId="{1205FD12-1350-426D-B1C6-8DB3641B2B33}" destId="{5D4CF69E-833F-4A94-BBD7-BC94BF0ED86D}" srcOrd="0" destOrd="0" presId="urn:microsoft.com/office/officeart/2005/8/layout/radial5"/>
    <dgm:cxn modelId="{D1F39A8F-5F00-4056-96D8-5D0B27286A7E}" type="presOf" srcId="{EB4F9980-029F-4F2C-B3AF-66C0659DFD4F}" destId="{797D646E-F99C-4862-9C78-B1D170F6B336}" srcOrd="1" destOrd="0" presId="urn:microsoft.com/office/officeart/2005/8/layout/radial5"/>
    <dgm:cxn modelId="{AB770F6E-9070-4626-A783-C9FD0BE16DCC}" type="presOf" srcId="{0E5C1693-6312-4130-A26E-CB39CFE559A7}" destId="{7B4D6E81-FCFF-4463-A786-6BCE5CD50024}" srcOrd="0" destOrd="0" presId="urn:microsoft.com/office/officeart/2005/8/layout/radial5"/>
    <dgm:cxn modelId="{BF71C71C-FF53-4906-AC82-26F90632D1FE}" type="presOf" srcId="{EB0EFC6A-908A-4EE5-B7B9-53599FFEB19B}" destId="{2FFF2F72-2478-43B9-BDB6-830D15C21708}" srcOrd="0" destOrd="0" presId="urn:microsoft.com/office/officeart/2005/8/layout/radial5"/>
    <dgm:cxn modelId="{95A8D300-48EC-4DDF-8FF4-073CECB819FD}" type="presOf" srcId="{F720DEC7-1168-4CFA-B119-4CBD2052CDF3}" destId="{18F9A287-0E86-4C0B-A844-51B09453F892}" srcOrd="0" destOrd="0" presId="urn:microsoft.com/office/officeart/2005/8/layout/radial5"/>
    <dgm:cxn modelId="{3FC3AA20-60A4-4FB5-9730-C47A4CF811D2}" srcId="{EB0EFC6A-908A-4EE5-B7B9-53599FFEB19B}" destId="{0E5C1693-6312-4130-A26E-CB39CFE559A7}" srcOrd="1" destOrd="0" parTransId="{DC49DA76-1B66-4A05-A8A0-DD8CB1AB06D2}" sibTransId="{F3CB0DA4-934D-4496-AB57-D9A1686307C5}"/>
    <dgm:cxn modelId="{F69C868D-2990-436D-8FDD-5B54FE586224}" type="presOf" srcId="{697397F2-45D2-4296-AF88-8B82EB73C336}" destId="{C120DE2F-1663-4722-BF22-6302036B6F93}" srcOrd="1" destOrd="0" presId="urn:microsoft.com/office/officeart/2005/8/layout/radial5"/>
    <dgm:cxn modelId="{57D435EC-E36A-4AF8-8E3F-24C901C8E668}" type="presOf" srcId="{046D3E2D-851A-4212-BB03-91AFB48E2DE0}" destId="{8D795324-D4DB-49DE-8911-4F51D20B9683}" srcOrd="0" destOrd="0" presId="urn:microsoft.com/office/officeart/2005/8/layout/radial5"/>
    <dgm:cxn modelId="{0CB9953F-091E-4A6B-BD98-9848E87EF4FA}" type="presOf" srcId="{9B35A79F-258F-4E76-9F71-662AFDBFD566}" destId="{CC6A872A-4CAC-4EEA-903A-55D6BC5E940A}" srcOrd="0" destOrd="0" presId="urn:microsoft.com/office/officeart/2005/8/layout/radial5"/>
    <dgm:cxn modelId="{B39AA461-B71B-46A0-8676-AEEA6A3FCCEE}" srcId="{EB0EFC6A-908A-4EE5-B7B9-53599FFEB19B}" destId="{9B35A79F-258F-4E76-9F71-662AFDBFD566}" srcOrd="2" destOrd="0" parTransId="{697397F2-45D2-4296-AF88-8B82EB73C336}" sibTransId="{57A42EB6-8169-4913-9945-91D29B607FE9}"/>
    <dgm:cxn modelId="{9532C8A2-0EBE-459C-8CE4-727C4ACE06D3}" srcId="{F720DEC7-1168-4CFA-B119-4CBD2052CDF3}" destId="{EB0EFC6A-908A-4EE5-B7B9-53599FFEB19B}" srcOrd="0" destOrd="0" parTransId="{4B2B726C-3661-48B4-9446-7B44E1BCAD89}" sibTransId="{18303F4E-D9B0-4491-91A5-8C22A3A31160}"/>
    <dgm:cxn modelId="{458E6F15-C803-4C1C-9F72-22308FE3D050}" type="presOf" srcId="{EB4F9980-029F-4F2C-B3AF-66C0659DFD4F}" destId="{8B18A112-8C4B-4547-AB39-3DA756D1470D}" srcOrd="0" destOrd="0" presId="urn:microsoft.com/office/officeart/2005/8/layout/radial5"/>
    <dgm:cxn modelId="{B194FF45-86B6-44AC-B109-FFA19C096BF5}" type="presOf" srcId="{697397F2-45D2-4296-AF88-8B82EB73C336}" destId="{2144CB98-6E96-4369-973D-4BFC642F2D9F}" srcOrd="0" destOrd="0" presId="urn:microsoft.com/office/officeart/2005/8/layout/radial5"/>
    <dgm:cxn modelId="{174CD16D-11D9-4E3E-A315-02D354665367}" type="presOf" srcId="{BC171ABE-AD34-4DBC-A7E4-61708502A7C7}" destId="{613E94FF-E717-42A3-A8D9-6B39D481C2DC}" srcOrd="0" destOrd="0" presId="urn:microsoft.com/office/officeart/2005/8/layout/radial5"/>
    <dgm:cxn modelId="{05475F2B-9ECF-4325-9FAA-4A0328352BFB}" type="presParOf" srcId="{18F9A287-0E86-4C0B-A844-51B09453F892}" destId="{2FFF2F72-2478-43B9-BDB6-830D15C21708}" srcOrd="0" destOrd="0" presId="urn:microsoft.com/office/officeart/2005/8/layout/radial5"/>
    <dgm:cxn modelId="{E01C128E-67F7-476E-A3E1-55FF767A9943}" type="presParOf" srcId="{18F9A287-0E86-4C0B-A844-51B09453F892}" destId="{5D4CF69E-833F-4A94-BBD7-BC94BF0ED86D}" srcOrd="1" destOrd="0" presId="urn:microsoft.com/office/officeart/2005/8/layout/radial5"/>
    <dgm:cxn modelId="{8A86CE70-0A20-4508-A3B6-A64897ED101A}" type="presParOf" srcId="{5D4CF69E-833F-4A94-BBD7-BC94BF0ED86D}" destId="{573B1CE6-D003-4BC3-8C55-CBB320EEDD18}" srcOrd="0" destOrd="0" presId="urn:microsoft.com/office/officeart/2005/8/layout/radial5"/>
    <dgm:cxn modelId="{E16288B3-F51E-4821-958B-7C448131CD1C}" type="presParOf" srcId="{18F9A287-0E86-4C0B-A844-51B09453F892}" destId="{8D795324-D4DB-49DE-8911-4F51D20B9683}" srcOrd="2" destOrd="0" presId="urn:microsoft.com/office/officeart/2005/8/layout/radial5"/>
    <dgm:cxn modelId="{E78F1563-2C2D-43C5-988A-B7916E3CD194}" type="presParOf" srcId="{18F9A287-0E86-4C0B-A844-51B09453F892}" destId="{324845B1-F40D-4C92-97D7-0935B9FA3258}" srcOrd="3" destOrd="0" presId="urn:microsoft.com/office/officeart/2005/8/layout/radial5"/>
    <dgm:cxn modelId="{32067E1D-FB42-4EAB-B1B0-DC8ABAD3AFF8}" type="presParOf" srcId="{324845B1-F40D-4C92-97D7-0935B9FA3258}" destId="{768F4380-D0F5-43C1-8129-492E48974CD9}" srcOrd="0" destOrd="0" presId="urn:microsoft.com/office/officeart/2005/8/layout/radial5"/>
    <dgm:cxn modelId="{02A8F7ED-068F-43BB-B84B-BC41970E3610}" type="presParOf" srcId="{18F9A287-0E86-4C0B-A844-51B09453F892}" destId="{7B4D6E81-FCFF-4463-A786-6BCE5CD50024}" srcOrd="4" destOrd="0" presId="urn:microsoft.com/office/officeart/2005/8/layout/radial5"/>
    <dgm:cxn modelId="{5094F463-19B5-4C7F-BF4F-D72EA9882929}" type="presParOf" srcId="{18F9A287-0E86-4C0B-A844-51B09453F892}" destId="{2144CB98-6E96-4369-973D-4BFC642F2D9F}" srcOrd="5" destOrd="0" presId="urn:microsoft.com/office/officeart/2005/8/layout/radial5"/>
    <dgm:cxn modelId="{46E58B80-4D19-4BD0-8647-2020E80DB184}" type="presParOf" srcId="{2144CB98-6E96-4369-973D-4BFC642F2D9F}" destId="{C120DE2F-1663-4722-BF22-6302036B6F93}" srcOrd="0" destOrd="0" presId="urn:microsoft.com/office/officeart/2005/8/layout/radial5"/>
    <dgm:cxn modelId="{D8579A11-1F33-4F5F-9A43-21B3390804D7}" type="presParOf" srcId="{18F9A287-0E86-4C0B-A844-51B09453F892}" destId="{CC6A872A-4CAC-4EEA-903A-55D6BC5E940A}" srcOrd="6" destOrd="0" presId="urn:microsoft.com/office/officeart/2005/8/layout/radial5"/>
    <dgm:cxn modelId="{5B232BF6-A497-4460-B3AA-201E262B2854}" type="presParOf" srcId="{18F9A287-0E86-4C0B-A844-51B09453F892}" destId="{8B18A112-8C4B-4547-AB39-3DA756D1470D}" srcOrd="7" destOrd="0" presId="urn:microsoft.com/office/officeart/2005/8/layout/radial5"/>
    <dgm:cxn modelId="{7A50FC4F-8521-4162-91F6-095D71110DAA}" type="presParOf" srcId="{8B18A112-8C4B-4547-AB39-3DA756D1470D}" destId="{797D646E-F99C-4862-9C78-B1D170F6B336}" srcOrd="0" destOrd="0" presId="urn:microsoft.com/office/officeart/2005/8/layout/radial5"/>
    <dgm:cxn modelId="{D7C6F36D-274B-4729-A26B-587414C05D53}" type="presParOf" srcId="{18F9A287-0E86-4C0B-A844-51B09453F892}" destId="{613E94FF-E717-42A3-A8D9-6B39D481C2DC}"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C54ECC-8070-4125-BEB6-B3213E1BA10A}">
      <dsp:nvSpPr>
        <dsp:cNvPr id="0" name=""/>
        <dsp:cNvSpPr/>
      </dsp:nvSpPr>
      <dsp:spPr>
        <a:xfrm>
          <a:off x="2376265" y="1368152"/>
          <a:ext cx="1591838" cy="1656182"/>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0" kern="1200" dirty="0" smtClean="0"/>
            <a:t>מוצרים ושירותים:</a:t>
          </a:r>
        </a:p>
        <a:p>
          <a:pPr lvl="0" algn="ctr" defTabSz="800100" rtl="1">
            <a:lnSpc>
              <a:spcPct val="90000"/>
            </a:lnSpc>
            <a:spcBef>
              <a:spcPct val="0"/>
            </a:spcBef>
            <a:spcAft>
              <a:spcPct val="35000"/>
            </a:spcAft>
          </a:pPr>
          <a:r>
            <a:rPr lang="he-IL" sz="1800" b="1" kern="1200" dirty="0" smtClean="0"/>
            <a:t>תוכנית משפחתית</a:t>
          </a:r>
          <a:endParaRPr lang="he-IL" sz="1800" b="1" kern="1200" dirty="0"/>
        </a:p>
      </dsp:txBody>
      <dsp:txXfrm>
        <a:off x="2376265" y="1368152"/>
        <a:ext cx="1591838" cy="1656182"/>
      </dsp:txXfrm>
    </dsp:sp>
    <dsp:sp modelId="{D80955F6-6E89-456D-ABE4-4A6949E7C71C}">
      <dsp:nvSpPr>
        <dsp:cNvPr id="0" name=""/>
        <dsp:cNvSpPr/>
      </dsp:nvSpPr>
      <dsp:spPr>
        <a:xfrm rot="16200000">
          <a:off x="3101361" y="1280172"/>
          <a:ext cx="141646" cy="34314"/>
        </a:xfrm>
        <a:custGeom>
          <a:avLst/>
          <a:gdLst/>
          <a:ahLst/>
          <a:cxnLst/>
          <a:rect l="0" t="0" r="0" b="0"/>
          <a:pathLst>
            <a:path>
              <a:moveTo>
                <a:pt x="0" y="17157"/>
              </a:moveTo>
              <a:lnTo>
                <a:pt x="141646" y="17157"/>
              </a:lnTo>
            </a:path>
          </a:pathLst>
        </a:custGeom>
        <a:noFill/>
        <a:ln w="400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rot="16200000">
        <a:off x="3168643" y="1293788"/>
        <a:ext cx="7082" cy="7082"/>
      </dsp:txXfrm>
    </dsp:sp>
    <dsp:sp modelId="{3E669908-BF1B-4913-A091-42848BB09D5D}">
      <dsp:nvSpPr>
        <dsp:cNvPr id="0" name=""/>
        <dsp:cNvSpPr/>
      </dsp:nvSpPr>
      <dsp:spPr>
        <a:xfrm>
          <a:off x="2567446" y="17031"/>
          <a:ext cx="1209475" cy="1209475"/>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he-IL" sz="1900" b="1" kern="1200" dirty="0" smtClean="0"/>
            <a:t>מרחב ליווי</a:t>
          </a:r>
          <a:endParaRPr lang="he-IL" sz="1900" b="1" kern="1200" dirty="0"/>
        </a:p>
      </dsp:txBody>
      <dsp:txXfrm>
        <a:off x="2567446" y="17031"/>
        <a:ext cx="1209475" cy="1209475"/>
      </dsp:txXfrm>
    </dsp:sp>
    <dsp:sp modelId="{03EC4A06-9759-49CE-BA8A-63C6BAFBCC55}">
      <dsp:nvSpPr>
        <dsp:cNvPr id="0" name=""/>
        <dsp:cNvSpPr/>
      </dsp:nvSpPr>
      <dsp:spPr>
        <a:xfrm>
          <a:off x="3968103" y="2179086"/>
          <a:ext cx="173818" cy="34314"/>
        </a:xfrm>
        <a:custGeom>
          <a:avLst/>
          <a:gdLst/>
          <a:ahLst/>
          <a:cxnLst/>
          <a:rect l="0" t="0" r="0" b="0"/>
          <a:pathLst>
            <a:path>
              <a:moveTo>
                <a:pt x="0" y="17157"/>
              </a:moveTo>
              <a:lnTo>
                <a:pt x="173818" y="17157"/>
              </a:lnTo>
            </a:path>
          </a:pathLst>
        </a:custGeom>
        <a:noFill/>
        <a:ln w="400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a:off x="4050667" y="2191898"/>
        <a:ext cx="8690" cy="8690"/>
      </dsp:txXfrm>
    </dsp:sp>
    <dsp:sp modelId="{9A48985F-A524-4245-9D31-4AC7F88BDAC4}">
      <dsp:nvSpPr>
        <dsp:cNvPr id="0" name=""/>
        <dsp:cNvSpPr/>
      </dsp:nvSpPr>
      <dsp:spPr>
        <a:xfrm>
          <a:off x="4141922" y="1591506"/>
          <a:ext cx="1209475" cy="1209475"/>
        </a:xfrm>
        <a:prstGeom prst="ellipse">
          <a:avLst/>
        </a:prstGeom>
        <a:gradFill rotWithShape="0">
          <a:gsLst>
            <a:gs pos="0">
              <a:schemeClr val="accent4">
                <a:hueOff val="5745295"/>
                <a:satOff val="-14534"/>
                <a:lumOff val="653"/>
                <a:alphaOff val="0"/>
                <a:tint val="74000"/>
              </a:schemeClr>
            </a:gs>
            <a:gs pos="49000">
              <a:schemeClr val="accent4">
                <a:hueOff val="5745295"/>
                <a:satOff val="-14534"/>
                <a:lumOff val="653"/>
                <a:alphaOff val="0"/>
                <a:tint val="96000"/>
                <a:shade val="84000"/>
                <a:satMod val="110000"/>
              </a:schemeClr>
            </a:gs>
            <a:gs pos="49100">
              <a:schemeClr val="accent4">
                <a:hueOff val="5745295"/>
                <a:satOff val="-14534"/>
                <a:lumOff val="653"/>
                <a:alphaOff val="0"/>
                <a:shade val="55000"/>
                <a:satMod val="150000"/>
              </a:schemeClr>
            </a:gs>
            <a:gs pos="92000">
              <a:schemeClr val="accent4">
                <a:hueOff val="5745295"/>
                <a:satOff val="-14534"/>
                <a:lumOff val="653"/>
                <a:alphaOff val="0"/>
                <a:tint val="98000"/>
                <a:shade val="90000"/>
                <a:satMod val="128000"/>
              </a:schemeClr>
            </a:gs>
            <a:gs pos="100000">
              <a:schemeClr val="accent4">
                <a:hueOff val="5745295"/>
                <a:satOff val="-14534"/>
                <a:lumOff val="653"/>
                <a:alphaOff val="0"/>
                <a:tint val="90000"/>
                <a:shade val="97000"/>
                <a:satMod val="128000"/>
              </a:schemeClr>
            </a:gs>
          </a:gsLst>
          <a:lin ang="5400000" scaled="1"/>
        </a:gradFill>
        <a:ln>
          <a:noFill/>
        </a:ln>
        <a:effectLst>
          <a:outerShdw blurRad="39000" dist="25400" dir="5400000" rotWithShape="0">
            <a:schemeClr val="accent4">
              <a:hueOff val="5745295"/>
              <a:satOff val="-14534"/>
              <a:lumOff val="653"/>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he-IL" sz="1900" b="1" kern="1200" dirty="0" smtClean="0"/>
            <a:t>מרחב</a:t>
          </a:r>
        </a:p>
        <a:p>
          <a:pPr lvl="0" algn="ctr" defTabSz="844550" rtl="1">
            <a:lnSpc>
              <a:spcPct val="90000"/>
            </a:lnSpc>
            <a:spcBef>
              <a:spcPct val="0"/>
            </a:spcBef>
            <a:spcAft>
              <a:spcPct val="35000"/>
            </a:spcAft>
          </a:pPr>
          <a:r>
            <a:rPr lang="he-IL" sz="1900" b="1" kern="1200" dirty="0" smtClean="0"/>
            <a:t>ידע</a:t>
          </a:r>
          <a:endParaRPr lang="he-IL" sz="1900" b="1" kern="1200" dirty="0"/>
        </a:p>
      </dsp:txBody>
      <dsp:txXfrm>
        <a:off x="4141922" y="1591506"/>
        <a:ext cx="1209475" cy="1209475"/>
      </dsp:txXfrm>
    </dsp:sp>
    <dsp:sp modelId="{CDE4FF47-3BE3-43C1-A308-5CE18057C99B}">
      <dsp:nvSpPr>
        <dsp:cNvPr id="0" name=""/>
        <dsp:cNvSpPr/>
      </dsp:nvSpPr>
      <dsp:spPr>
        <a:xfrm rot="5400000">
          <a:off x="3101361" y="3078001"/>
          <a:ext cx="141646" cy="34314"/>
        </a:xfrm>
        <a:custGeom>
          <a:avLst/>
          <a:gdLst/>
          <a:ahLst/>
          <a:cxnLst/>
          <a:rect l="0" t="0" r="0" b="0"/>
          <a:pathLst>
            <a:path>
              <a:moveTo>
                <a:pt x="0" y="17157"/>
              </a:moveTo>
              <a:lnTo>
                <a:pt x="141646" y="17157"/>
              </a:lnTo>
            </a:path>
          </a:pathLst>
        </a:custGeom>
        <a:noFill/>
        <a:ln w="400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rot="5400000">
        <a:off x="3168643" y="3091617"/>
        <a:ext cx="7082" cy="7082"/>
      </dsp:txXfrm>
    </dsp:sp>
    <dsp:sp modelId="{C2B00D5F-F0A6-4969-846E-5D97B121C23C}">
      <dsp:nvSpPr>
        <dsp:cNvPr id="0" name=""/>
        <dsp:cNvSpPr/>
      </dsp:nvSpPr>
      <dsp:spPr>
        <a:xfrm>
          <a:off x="2567446" y="3165981"/>
          <a:ext cx="1209475" cy="1209475"/>
        </a:xfrm>
        <a:prstGeom prst="ellipse">
          <a:avLst/>
        </a:prstGeom>
        <a:gradFill rotWithShape="0">
          <a:gsLst>
            <a:gs pos="0">
              <a:schemeClr val="accent4">
                <a:hueOff val="11490590"/>
                <a:satOff val="-29069"/>
                <a:lumOff val="1307"/>
                <a:alphaOff val="0"/>
                <a:tint val="74000"/>
              </a:schemeClr>
            </a:gs>
            <a:gs pos="49000">
              <a:schemeClr val="accent4">
                <a:hueOff val="11490590"/>
                <a:satOff val="-29069"/>
                <a:lumOff val="1307"/>
                <a:alphaOff val="0"/>
                <a:tint val="96000"/>
                <a:shade val="84000"/>
                <a:satMod val="110000"/>
              </a:schemeClr>
            </a:gs>
            <a:gs pos="49100">
              <a:schemeClr val="accent4">
                <a:hueOff val="11490590"/>
                <a:satOff val="-29069"/>
                <a:lumOff val="1307"/>
                <a:alphaOff val="0"/>
                <a:shade val="55000"/>
                <a:satMod val="150000"/>
              </a:schemeClr>
            </a:gs>
            <a:gs pos="92000">
              <a:schemeClr val="accent4">
                <a:hueOff val="11490590"/>
                <a:satOff val="-29069"/>
                <a:lumOff val="1307"/>
                <a:alphaOff val="0"/>
                <a:tint val="98000"/>
                <a:shade val="90000"/>
                <a:satMod val="128000"/>
              </a:schemeClr>
            </a:gs>
            <a:gs pos="100000">
              <a:schemeClr val="accent4">
                <a:hueOff val="11490590"/>
                <a:satOff val="-29069"/>
                <a:lumOff val="1307"/>
                <a:alphaOff val="0"/>
                <a:tint val="90000"/>
                <a:shade val="97000"/>
                <a:satMod val="128000"/>
              </a:schemeClr>
            </a:gs>
          </a:gsLst>
          <a:lin ang="5400000" scaled="1"/>
        </a:gradFill>
        <a:ln>
          <a:noFill/>
        </a:ln>
        <a:effectLst>
          <a:outerShdw blurRad="39000" dist="25400" dir="5400000" rotWithShape="0">
            <a:schemeClr val="accent4">
              <a:hueOff val="11490590"/>
              <a:satOff val="-29069"/>
              <a:lumOff val="1307"/>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he-IL" sz="1900" b="1" kern="1200" dirty="0" smtClean="0"/>
            <a:t>מרחב</a:t>
          </a:r>
        </a:p>
        <a:p>
          <a:pPr lvl="0" algn="ctr" defTabSz="844550" rtl="1">
            <a:lnSpc>
              <a:spcPct val="90000"/>
            </a:lnSpc>
            <a:spcBef>
              <a:spcPct val="0"/>
            </a:spcBef>
            <a:spcAft>
              <a:spcPct val="35000"/>
            </a:spcAft>
          </a:pPr>
          <a:r>
            <a:rPr lang="he-IL" sz="1900" b="1" kern="1200" dirty="0" smtClean="0"/>
            <a:t>משפחה</a:t>
          </a:r>
          <a:endParaRPr lang="he-IL" sz="1900" b="1" kern="1200" dirty="0"/>
        </a:p>
      </dsp:txBody>
      <dsp:txXfrm>
        <a:off x="2567446" y="3165981"/>
        <a:ext cx="1209475" cy="1209475"/>
      </dsp:txXfrm>
    </dsp:sp>
    <dsp:sp modelId="{FB1A95F8-5BAA-4608-8591-7C708814DEB9}">
      <dsp:nvSpPr>
        <dsp:cNvPr id="0" name=""/>
        <dsp:cNvSpPr/>
      </dsp:nvSpPr>
      <dsp:spPr>
        <a:xfrm rot="10800000">
          <a:off x="2202446" y="2179086"/>
          <a:ext cx="173818" cy="34314"/>
        </a:xfrm>
        <a:custGeom>
          <a:avLst/>
          <a:gdLst/>
          <a:ahLst/>
          <a:cxnLst/>
          <a:rect l="0" t="0" r="0" b="0"/>
          <a:pathLst>
            <a:path>
              <a:moveTo>
                <a:pt x="0" y="17157"/>
              </a:moveTo>
              <a:lnTo>
                <a:pt x="173818" y="17157"/>
              </a:lnTo>
            </a:path>
          </a:pathLst>
        </a:custGeom>
        <a:noFill/>
        <a:ln w="400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he-IL" sz="500" kern="1200"/>
        </a:p>
      </dsp:txBody>
      <dsp:txXfrm rot="10800000">
        <a:off x="2285010" y="2191898"/>
        <a:ext cx="8690" cy="8690"/>
      </dsp:txXfrm>
    </dsp:sp>
    <dsp:sp modelId="{123D1668-1C66-4290-A111-1582A620FA97}">
      <dsp:nvSpPr>
        <dsp:cNvPr id="0" name=""/>
        <dsp:cNvSpPr/>
      </dsp:nvSpPr>
      <dsp:spPr>
        <a:xfrm>
          <a:off x="992971" y="1591506"/>
          <a:ext cx="1209475" cy="1209475"/>
        </a:xfrm>
        <a:prstGeom prst="ellipse">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r>
            <a:rPr lang="he-IL" sz="1900" b="1" kern="1200" dirty="0" smtClean="0"/>
            <a:t>מרחב</a:t>
          </a:r>
        </a:p>
        <a:p>
          <a:pPr lvl="0" algn="ctr" defTabSz="844550" rtl="1">
            <a:lnSpc>
              <a:spcPct val="90000"/>
            </a:lnSpc>
            <a:spcBef>
              <a:spcPct val="0"/>
            </a:spcBef>
            <a:spcAft>
              <a:spcPct val="35000"/>
            </a:spcAft>
          </a:pPr>
          <a:r>
            <a:rPr lang="he-IL" sz="1900" b="1" kern="1200" dirty="0" smtClean="0"/>
            <a:t>שיתוף  </a:t>
          </a:r>
          <a:endParaRPr lang="he-IL" sz="1900" b="1" kern="1200" dirty="0"/>
        </a:p>
      </dsp:txBody>
      <dsp:txXfrm>
        <a:off x="992971" y="1591506"/>
        <a:ext cx="1209475" cy="12094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FF2F72-2478-43B9-BDB6-830D15C21708}">
      <dsp:nvSpPr>
        <dsp:cNvPr id="0" name=""/>
        <dsp:cNvSpPr/>
      </dsp:nvSpPr>
      <dsp:spPr>
        <a:xfrm>
          <a:off x="2983259" y="1787078"/>
          <a:ext cx="1272480" cy="1272480"/>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he-IL" sz="1800" b="1" kern="1200" dirty="0" smtClean="0"/>
            <a:t>שירותים ומוצרים</a:t>
          </a:r>
          <a:endParaRPr lang="en-US" sz="1800" b="1" kern="1200" dirty="0"/>
        </a:p>
      </dsp:txBody>
      <dsp:txXfrm>
        <a:off x="2983259" y="1787078"/>
        <a:ext cx="1272480" cy="1272480"/>
      </dsp:txXfrm>
    </dsp:sp>
    <dsp:sp modelId="{5D4CF69E-833F-4A94-BBD7-BC94BF0ED86D}">
      <dsp:nvSpPr>
        <dsp:cNvPr id="0" name=""/>
        <dsp:cNvSpPr/>
      </dsp:nvSpPr>
      <dsp:spPr>
        <a:xfrm rot="16200000">
          <a:off x="3484048" y="1322854"/>
          <a:ext cx="270903" cy="432643"/>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6200000">
        <a:off x="3484048" y="1322854"/>
        <a:ext cx="270903" cy="432643"/>
      </dsp:txXfrm>
    </dsp:sp>
    <dsp:sp modelId="{8D795324-D4DB-49DE-8911-4F51D20B9683}">
      <dsp:nvSpPr>
        <dsp:cNvPr id="0" name=""/>
        <dsp:cNvSpPr/>
      </dsp:nvSpPr>
      <dsp:spPr>
        <a:xfrm>
          <a:off x="2983259" y="3459"/>
          <a:ext cx="1272480" cy="1272480"/>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smtClean="0"/>
            <a:t>ליווי עסקי אישי וקבוצתי</a:t>
          </a:r>
          <a:endParaRPr lang="en-US" sz="1200" b="1" kern="1200" dirty="0"/>
        </a:p>
      </dsp:txBody>
      <dsp:txXfrm>
        <a:off x="2983259" y="3459"/>
        <a:ext cx="1272480" cy="1272480"/>
      </dsp:txXfrm>
    </dsp:sp>
    <dsp:sp modelId="{324845B1-F40D-4C92-97D7-0935B9FA3258}">
      <dsp:nvSpPr>
        <dsp:cNvPr id="0" name=""/>
        <dsp:cNvSpPr/>
      </dsp:nvSpPr>
      <dsp:spPr>
        <a:xfrm>
          <a:off x="4368190" y="2206997"/>
          <a:ext cx="270903" cy="432643"/>
        </a:xfrm>
        <a:prstGeom prst="rightArrow">
          <a:avLst>
            <a:gd name="adj1" fmla="val 60000"/>
            <a:gd name="adj2" fmla="val 50000"/>
          </a:avLst>
        </a:prstGeom>
        <a:gradFill rotWithShape="0">
          <a:gsLst>
            <a:gs pos="0">
              <a:schemeClr val="accent4">
                <a:hueOff val="5745295"/>
                <a:satOff val="-14534"/>
                <a:lumOff val="653"/>
                <a:alphaOff val="0"/>
                <a:tint val="74000"/>
              </a:schemeClr>
            </a:gs>
            <a:gs pos="49000">
              <a:schemeClr val="accent4">
                <a:hueOff val="5745295"/>
                <a:satOff val="-14534"/>
                <a:lumOff val="653"/>
                <a:alphaOff val="0"/>
                <a:tint val="96000"/>
                <a:shade val="84000"/>
                <a:satMod val="110000"/>
              </a:schemeClr>
            </a:gs>
            <a:gs pos="49100">
              <a:schemeClr val="accent4">
                <a:hueOff val="5745295"/>
                <a:satOff val="-14534"/>
                <a:lumOff val="653"/>
                <a:alphaOff val="0"/>
                <a:shade val="55000"/>
                <a:satMod val="150000"/>
              </a:schemeClr>
            </a:gs>
            <a:gs pos="92000">
              <a:schemeClr val="accent4">
                <a:hueOff val="5745295"/>
                <a:satOff val="-14534"/>
                <a:lumOff val="653"/>
                <a:alphaOff val="0"/>
                <a:tint val="98000"/>
                <a:shade val="90000"/>
                <a:satMod val="128000"/>
              </a:schemeClr>
            </a:gs>
            <a:gs pos="100000">
              <a:schemeClr val="accent4">
                <a:hueOff val="5745295"/>
                <a:satOff val="-14534"/>
                <a:lumOff val="653"/>
                <a:alphaOff val="0"/>
                <a:tint val="90000"/>
                <a:shade val="97000"/>
                <a:satMod val="128000"/>
              </a:schemeClr>
            </a:gs>
          </a:gsLst>
          <a:lin ang="5400000" scaled="1"/>
        </a:gradFill>
        <a:ln>
          <a:noFill/>
        </a:ln>
        <a:effectLst>
          <a:outerShdw blurRad="39000" dist="25400" dir="5400000" rotWithShape="0">
            <a:schemeClr val="accent4">
              <a:hueOff val="5745295"/>
              <a:satOff val="-14534"/>
              <a:lumOff val="653"/>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368190" y="2206997"/>
        <a:ext cx="270903" cy="432643"/>
      </dsp:txXfrm>
    </dsp:sp>
    <dsp:sp modelId="{7B4D6E81-FCFF-4463-A786-6BCE5CD50024}">
      <dsp:nvSpPr>
        <dsp:cNvPr id="0" name=""/>
        <dsp:cNvSpPr/>
      </dsp:nvSpPr>
      <dsp:spPr>
        <a:xfrm>
          <a:off x="4766879" y="1787078"/>
          <a:ext cx="1272480" cy="1272480"/>
        </a:xfrm>
        <a:prstGeom prst="ellipse">
          <a:avLst/>
        </a:prstGeom>
        <a:gradFill rotWithShape="0">
          <a:gsLst>
            <a:gs pos="0">
              <a:schemeClr val="accent4">
                <a:hueOff val="5745295"/>
                <a:satOff val="-14534"/>
                <a:lumOff val="653"/>
                <a:alphaOff val="0"/>
                <a:tint val="74000"/>
              </a:schemeClr>
            </a:gs>
            <a:gs pos="49000">
              <a:schemeClr val="accent4">
                <a:hueOff val="5745295"/>
                <a:satOff val="-14534"/>
                <a:lumOff val="653"/>
                <a:alphaOff val="0"/>
                <a:tint val="96000"/>
                <a:shade val="84000"/>
                <a:satMod val="110000"/>
              </a:schemeClr>
            </a:gs>
            <a:gs pos="49100">
              <a:schemeClr val="accent4">
                <a:hueOff val="5745295"/>
                <a:satOff val="-14534"/>
                <a:lumOff val="653"/>
                <a:alphaOff val="0"/>
                <a:shade val="55000"/>
                <a:satMod val="150000"/>
              </a:schemeClr>
            </a:gs>
            <a:gs pos="92000">
              <a:schemeClr val="accent4">
                <a:hueOff val="5745295"/>
                <a:satOff val="-14534"/>
                <a:lumOff val="653"/>
                <a:alphaOff val="0"/>
                <a:tint val="98000"/>
                <a:shade val="90000"/>
                <a:satMod val="128000"/>
              </a:schemeClr>
            </a:gs>
            <a:gs pos="100000">
              <a:schemeClr val="accent4">
                <a:hueOff val="5745295"/>
                <a:satOff val="-14534"/>
                <a:lumOff val="653"/>
                <a:alphaOff val="0"/>
                <a:tint val="90000"/>
                <a:shade val="97000"/>
                <a:satMod val="128000"/>
              </a:schemeClr>
            </a:gs>
          </a:gsLst>
          <a:lin ang="5400000" scaled="1"/>
        </a:gradFill>
        <a:ln>
          <a:noFill/>
        </a:ln>
        <a:effectLst>
          <a:outerShdw blurRad="39000" dist="25400" dir="5400000" rotWithShape="0">
            <a:schemeClr val="accent4">
              <a:hueOff val="5745295"/>
              <a:satOff val="-14534"/>
              <a:lumOff val="653"/>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smtClean="0"/>
            <a:t>פיתוח ושיווק</a:t>
          </a:r>
        </a:p>
        <a:p>
          <a:pPr lvl="0" algn="ctr" defTabSz="533400">
            <a:lnSpc>
              <a:spcPct val="90000"/>
            </a:lnSpc>
            <a:spcBef>
              <a:spcPct val="0"/>
            </a:spcBef>
            <a:spcAft>
              <a:spcPct val="35000"/>
            </a:spcAft>
          </a:pPr>
          <a:r>
            <a:rPr lang="he-IL" sz="1200" b="1" kern="1200" dirty="0" smtClean="0"/>
            <a:t>חבילת מוצרי ידע שלהם</a:t>
          </a:r>
          <a:endParaRPr lang="en-US" sz="1200" b="1" kern="1200" dirty="0"/>
        </a:p>
      </dsp:txBody>
      <dsp:txXfrm>
        <a:off x="4766879" y="1787078"/>
        <a:ext cx="1272480" cy="1272480"/>
      </dsp:txXfrm>
    </dsp:sp>
    <dsp:sp modelId="{2144CB98-6E96-4369-973D-4BFC642F2D9F}">
      <dsp:nvSpPr>
        <dsp:cNvPr id="0" name=""/>
        <dsp:cNvSpPr/>
      </dsp:nvSpPr>
      <dsp:spPr>
        <a:xfrm rot="5400000">
          <a:off x="3484048" y="3091139"/>
          <a:ext cx="270903" cy="432643"/>
        </a:xfrm>
        <a:prstGeom prst="rightArrow">
          <a:avLst>
            <a:gd name="adj1" fmla="val 60000"/>
            <a:gd name="adj2" fmla="val 50000"/>
          </a:avLst>
        </a:prstGeom>
        <a:gradFill rotWithShape="0">
          <a:gsLst>
            <a:gs pos="0">
              <a:schemeClr val="accent4">
                <a:hueOff val="11490590"/>
                <a:satOff val="-29069"/>
                <a:lumOff val="1307"/>
                <a:alphaOff val="0"/>
                <a:tint val="74000"/>
              </a:schemeClr>
            </a:gs>
            <a:gs pos="49000">
              <a:schemeClr val="accent4">
                <a:hueOff val="11490590"/>
                <a:satOff val="-29069"/>
                <a:lumOff val="1307"/>
                <a:alphaOff val="0"/>
                <a:tint val="96000"/>
                <a:shade val="84000"/>
                <a:satMod val="110000"/>
              </a:schemeClr>
            </a:gs>
            <a:gs pos="49100">
              <a:schemeClr val="accent4">
                <a:hueOff val="11490590"/>
                <a:satOff val="-29069"/>
                <a:lumOff val="1307"/>
                <a:alphaOff val="0"/>
                <a:shade val="55000"/>
                <a:satMod val="150000"/>
              </a:schemeClr>
            </a:gs>
            <a:gs pos="92000">
              <a:schemeClr val="accent4">
                <a:hueOff val="11490590"/>
                <a:satOff val="-29069"/>
                <a:lumOff val="1307"/>
                <a:alphaOff val="0"/>
                <a:tint val="98000"/>
                <a:shade val="90000"/>
                <a:satMod val="128000"/>
              </a:schemeClr>
            </a:gs>
            <a:gs pos="100000">
              <a:schemeClr val="accent4">
                <a:hueOff val="11490590"/>
                <a:satOff val="-29069"/>
                <a:lumOff val="1307"/>
                <a:alphaOff val="0"/>
                <a:tint val="90000"/>
                <a:shade val="97000"/>
                <a:satMod val="128000"/>
              </a:schemeClr>
            </a:gs>
          </a:gsLst>
          <a:lin ang="5400000" scaled="1"/>
        </a:gradFill>
        <a:ln>
          <a:noFill/>
        </a:ln>
        <a:effectLst>
          <a:outerShdw blurRad="39000" dist="25400" dir="5400000" rotWithShape="0">
            <a:schemeClr val="accent4">
              <a:hueOff val="11490590"/>
              <a:satOff val="-29069"/>
              <a:lumOff val="1307"/>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484048" y="3091139"/>
        <a:ext cx="270903" cy="432643"/>
      </dsp:txXfrm>
    </dsp:sp>
    <dsp:sp modelId="{CC6A872A-4CAC-4EEA-903A-55D6BC5E940A}">
      <dsp:nvSpPr>
        <dsp:cNvPr id="0" name=""/>
        <dsp:cNvSpPr/>
      </dsp:nvSpPr>
      <dsp:spPr>
        <a:xfrm>
          <a:off x="2983259" y="3570698"/>
          <a:ext cx="1272480" cy="1272480"/>
        </a:xfrm>
        <a:prstGeom prst="ellipse">
          <a:avLst/>
        </a:prstGeom>
        <a:gradFill rotWithShape="0">
          <a:gsLst>
            <a:gs pos="0">
              <a:schemeClr val="accent4">
                <a:hueOff val="11490590"/>
                <a:satOff val="-29069"/>
                <a:lumOff val="1307"/>
                <a:alphaOff val="0"/>
                <a:tint val="74000"/>
              </a:schemeClr>
            </a:gs>
            <a:gs pos="49000">
              <a:schemeClr val="accent4">
                <a:hueOff val="11490590"/>
                <a:satOff val="-29069"/>
                <a:lumOff val="1307"/>
                <a:alphaOff val="0"/>
                <a:tint val="96000"/>
                <a:shade val="84000"/>
                <a:satMod val="110000"/>
              </a:schemeClr>
            </a:gs>
            <a:gs pos="49100">
              <a:schemeClr val="accent4">
                <a:hueOff val="11490590"/>
                <a:satOff val="-29069"/>
                <a:lumOff val="1307"/>
                <a:alphaOff val="0"/>
                <a:shade val="55000"/>
                <a:satMod val="150000"/>
              </a:schemeClr>
            </a:gs>
            <a:gs pos="92000">
              <a:schemeClr val="accent4">
                <a:hueOff val="11490590"/>
                <a:satOff val="-29069"/>
                <a:lumOff val="1307"/>
                <a:alphaOff val="0"/>
                <a:tint val="98000"/>
                <a:shade val="90000"/>
                <a:satMod val="128000"/>
              </a:schemeClr>
            </a:gs>
            <a:gs pos="100000">
              <a:schemeClr val="accent4">
                <a:hueOff val="11490590"/>
                <a:satOff val="-29069"/>
                <a:lumOff val="1307"/>
                <a:alphaOff val="0"/>
                <a:tint val="90000"/>
                <a:shade val="97000"/>
                <a:satMod val="128000"/>
              </a:schemeClr>
            </a:gs>
          </a:gsLst>
          <a:lin ang="5400000" scaled="1"/>
        </a:gradFill>
        <a:ln>
          <a:noFill/>
        </a:ln>
        <a:effectLst>
          <a:outerShdw blurRad="39000" dist="25400" dir="5400000" rotWithShape="0">
            <a:schemeClr val="accent4">
              <a:hueOff val="11490590"/>
              <a:satOff val="-29069"/>
              <a:lumOff val="1307"/>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smtClean="0"/>
            <a:t>העשרה מקצועית שוטפת</a:t>
          </a:r>
          <a:endParaRPr lang="en-US" sz="1200" b="1" kern="1200" dirty="0"/>
        </a:p>
      </dsp:txBody>
      <dsp:txXfrm>
        <a:off x="2983259" y="3570698"/>
        <a:ext cx="1272480" cy="1272480"/>
      </dsp:txXfrm>
    </dsp:sp>
    <dsp:sp modelId="{8B18A112-8C4B-4547-AB39-3DA756D1470D}">
      <dsp:nvSpPr>
        <dsp:cNvPr id="0" name=""/>
        <dsp:cNvSpPr/>
      </dsp:nvSpPr>
      <dsp:spPr>
        <a:xfrm rot="10800000">
          <a:off x="2599905" y="2206997"/>
          <a:ext cx="270903" cy="432643"/>
        </a:xfrm>
        <a:prstGeom prst="rightArrow">
          <a:avLst>
            <a:gd name="adj1" fmla="val 60000"/>
            <a:gd name="adj2" fmla="val 50000"/>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99905" y="2206997"/>
        <a:ext cx="270903" cy="432643"/>
      </dsp:txXfrm>
    </dsp:sp>
    <dsp:sp modelId="{613E94FF-E717-42A3-A8D9-6B39D481C2DC}">
      <dsp:nvSpPr>
        <dsp:cNvPr id="0" name=""/>
        <dsp:cNvSpPr/>
      </dsp:nvSpPr>
      <dsp:spPr>
        <a:xfrm>
          <a:off x="1199640" y="1787078"/>
          <a:ext cx="1272480" cy="1272480"/>
        </a:xfrm>
        <a:prstGeom prst="ellipse">
          <a:avLst/>
        </a:prstGeom>
        <a:gradFill rotWithShape="0">
          <a:gsLst>
            <a:gs pos="0">
              <a:schemeClr val="accent4">
                <a:hueOff val="17235884"/>
                <a:satOff val="-43603"/>
                <a:lumOff val="1960"/>
                <a:alphaOff val="0"/>
                <a:tint val="74000"/>
              </a:schemeClr>
            </a:gs>
            <a:gs pos="49000">
              <a:schemeClr val="accent4">
                <a:hueOff val="17235884"/>
                <a:satOff val="-43603"/>
                <a:lumOff val="1960"/>
                <a:alphaOff val="0"/>
                <a:tint val="96000"/>
                <a:shade val="84000"/>
                <a:satMod val="110000"/>
              </a:schemeClr>
            </a:gs>
            <a:gs pos="49100">
              <a:schemeClr val="accent4">
                <a:hueOff val="17235884"/>
                <a:satOff val="-43603"/>
                <a:lumOff val="1960"/>
                <a:alphaOff val="0"/>
                <a:shade val="55000"/>
                <a:satMod val="150000"/>
              </a:schemeClr>
            </a:gs>
            <a:gs pos="92000">
              <a:schemeClr val="accent4">
                <a:hueOff val="17235884"/>
                <a:satOff val="-43603"/>
                <a:lumOff val="1960"/>
                <a:alphaOff val="0"/>
                <a:tint val="98000"/>
                <a:shade val="90000"/>
                <a:satMod val="128000"/>
              </a:schemeClr>
            </a:gs>
            <a:gs pos="100000">
              <a:schemeClr val="accent4">
                <a:hueOff val="17235884"/>
                <a:satOff val="-43603"/>
                <a:lumOff val="1960"/>
                <a:alphaOff val="0"/>
                <a:tint val="90000"/>
                <a:shade val="97000"/>
                <a:satMod val="128000"/>
              </a:schemeClr>
            </a:gs>
          </a:gsLst>
          <a:lin ang="5400000" scaled="1"/>
        </a:gradFill>
        <a:ln>
          <a:noFill/>
        </a:ln>
        <a:effectLst>
          <a:outerShdw blurRad="39000" dist="25400" dir="5400000" rotWithShape="0">
            <a:schemeClr val="accent4">
              <a:hueOff val="17235884"/>
              <a:satOff val="-43603"/>
              <a:lumOff val="196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Supervision</a:t>
          </a:r>
        </a:p>
        <a:p>
          <a:pPr lvl="0" algn="ctr" defTabSz="533400">
            <a:lnSpc>
              <a:spcPct val="90000"/>
            </a:lnSpc>
            <a:spcBef>
              <a:spcPct val="0"/>
            </a:spcBef>
            <a:spcAft>
              <a:spcPct val="35000"/>
            </a:spcAft>
          </a:pPr>
          <a:r>
            <a:rPr lang="he-IL" sz="1200" b="1" kern="1200" dirty="0" smtClean="0"/>
            <a:t>מקצועי</a:t>
          </a:r>
          <a:r>
            <a:rPr lang="en-US" sz="1200" b="1" kern="1200" dirty="0" smtClean="0"/>
            <a:t/>
          </a:r>
          <a:br>
            <a:rPr lang="en-US" sz="1200" b="1" kern="1200" dirty="0" smtClean="0"/>
          </a:br>
          <a:r>
            <a:rPr lang="he-IL" sz="1200" b="1" kern="1200" dirty="0" smtClean="0"/>
            <a:t>ותיאום בין המטפלים</a:t>
          </a:r>
          <a:endParaRPr lang="en-US" sz="1200" b="1" kern="1200" dirty="0"/>
        </a:p>
      </dsp:txBody>
      <dsp:txXfrm>
        <a:off x="1199640" y="1787078"/>
        <a:ext cx="1272480" cy="1272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4A781C0-2795-49B7-A511-E09CE2112E9F}" type="datetimeFigureOut">
              <a:rPr lang="he-IL" smtClean="0"/>
              <a:pPr/>
              <a:t>י"א/אייר/תשע"ג</a:t>
            </a:fld>
            <a:endParaRPr lang="he-IL"/>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e-IL"/>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02B008B-FFE1-44D2-9E81-6FC11F07CD4C}"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4A781C0-2795-49B7-A511-E09CE2112E9F}" type="datetimeFigureOut">
              <a:rPr lang="he-IL" smtClean="0"/>
              <a:pPr/>
              <a:t>י"א/אייר/תשע"ג</a:t>
            </a:fld>
            <a:endParaRPr lang="he-IL"/>
          </a:p>
        </p:txBody>
      </p:sp>
      <p:sp>
        <p:nvSpPr>
          <p:cNvPr id="5" name="Footer Placeholder 4"/>
          <p:cNvSpPr>
            <a:spLocks noGrp="1"/>
          </p:cNvSpPr>
          <p:nvPr>
            <p:ph type="ftr" sz="quarter" idx="11"/>
          </p:nvPr>
        </p:nvSpPr>
        <p:spPr>
          <a:xfrm>
            <a:off x="457200" y="6556248"/>
            <a:ext cx="3657600" cy="228600"/>
          </a:xfrm>
        </p:spPr>
        <p:txBody>
          <a:bodyPr/>
          <a:lstStyle>
            <a:extLst/>
          </a:lstStyle>
          <a:p>
            <a:endParaRPr lang="he-IL"/>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02B008B-FFE1-44D2-9E81-6FC11F07CD4C}"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4A781C0-2795-49B7-A511-E09CE2112E9F}" type="datetimeFigureOut">
              <a:rPr lang="he-IL" smtClean="0"/>
              <a:pPr/>
              <a:t>י"א/אייר/תשע"ג</a:t>
            </a:fld>
            <a:endParaRPr lang="he-IL"/>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e-IL"/>
          </a:p>
        </p:txBody>
      </p:sp>
      <p:sp>
        <p:nvSpPr>
          <p:cNvPr id="6" name="Slide Number Placeholder 5"/>
          <p:cNvSpPr>
            <a:spLocks noGrp="1"/>
          </p:cNvSpPr>
          <p:nvPr>
            <p:ph type="sldNum" sz="quarter" idx="12"/>
          </p:nvPr>
        </p:nvSpPr>
        <p:spPr>
          <a:xfrm>
            <a:off x="6733952" y="6555112"/>
            <a:ext cx="588336" cy="228600"/>
          </a:xfrm>
        </p:spPr>
        <p:txBody>
          <a:bodyPr/>
          <a:lstStyle>
            <a:extLst/>
          </a:lstStyle>
          <a:p>
            <a:fld id="{D02B008B-FFE1-44D2-9E81-6FC11F07CD4C}"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8" name="Footer Placeholder 7"/>
          <p:cNvSpPr>
            <a:spLocks noGrp="1"/>
          </p:cNvSpPr>
          <p:nvPr>
            <p:ph type="ftr" sz="quarter" idx="11"/>
          </p:nvPr>
        </p:nvSpPr>
        <p:spPr/>
        <p:txBody>
          <a:bodyPr/>
          <a:lstStyle>
            <a:extLst/>
          </a:lstStyle>
          <a:p>
            <a:endParaRPr lang="he-IL"/>
          </a:p>
        </p:txBody>
      </p:sp>
      <p:sp>
        <p:nvSpPr>
          <p:cNvPr id="9" name="Slide Number Placeholder 8"/>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4" name="Footer Placeholder 3"/>
          <p:cNvSpPr>
            <a:spLocks noGrp="1"/>
          </p:cNvSpPr>
          <p:nvPr>
            <p:ph type="ftr" sz="quarter" idx="11"/>
          </p:nvPr>
        </p:nvSpPr>
        <p:spPr/>
        <p:txBody>
          <a:bodyPr/>
          <a:lstStyle>
            <a:extLst/>
          </a:lstStyle>
          <a:p>
            <a:endParaRPr lang="he-IL"/>
          </a:p>
        </p:txBody>
      </p:sp>
      <p:sp>
        <p:nvSpPr>
          <p:cNvPr id="5" name="Slide Number Placeholder 4"/>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4A781C0-2795-49B7-A511-E09CE2112E9F}" type="datetimeFigureOut">
              <a:rPr lang="he-IL" smtClean="0"/>
              <a:pPr/>
              <a:t>י"א/אייר/תשע"ג</a:t>
            </a:fld>
            <a:endParaRPr lang="he-IL"/>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he-IL"/>
          </a:p>
        </p:txBody>
      </p:sp>
      <p:sp>
        <p:nvSpPr>
          <p:cNvPr id="4" name="Slide Number Placeholder 3"/>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D02B008B-FFE1-44D2-9E81-6FC11F07CD4C}"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4A781C0-2795-49B7-A511-E09CE2112E9F}" type="datetimeFigureOut">
              <a:rPr lang="he-IL" smtClean="0"/>
              <a:pPr/>
              <a:t>י"א/אייר/תשע"ג</a:t>
            </a:fld>
            <a:endParaRPr lang="he-IL"/>
          </a:p>
        </p:txBody>
      </p:sp>
      <p:sp>
        <p:nvSpPr>
          <p:cNvPr id="6" name="Footer Placeholder 5"/>
          <p:cNvSpPr>
            <a:spLocks noGrp="1"/>
          </p:cNvSpPr>
          <p:nvPr>
            <p:ph type="ftr" sz="quarter" idx="11"/>
          </p:nvPr>
        </p:nvSpPr>
        <p:spPr/>
        <p:txBody>
          <a:bodyPr/>
          <a:lstStyle>
            <a:extLst/>
          </a:lstStyle>
          <a:p>
            <a:endParaRPr lang="he-IL"/>
          </a:p>
        </p:txBody>
      </p:sp>
      <p:sp>
        <p:nvSpPr>
          <p:cNvPr id="7" name="Slide Number Placeholder 6"/>
          <p:cNvSpPr>
            <a:spLocks noGrp="1"/>
          </p:cNvSpPr>
          <p:nvPr>
            <p:ph type="sldNum" sz="quarter" idx="12"/>
          </p:nvPr>
        </p:nvSpPr>
        <p:spPr/>
        <p:txBody>
          <a:bodyPr/>
          <a:lstStyle>
            <a:extLst/>
          </a:lstStyle>
          <a:p>
            <a:fld id="{D02B008B-FFE1-44D2-9E81-6FC11F07CD4C}" type="slidenum">
              <a:rPr lang="he-IL" smtClean="0"/>
              <a:pPr/>
              <a:t>‹#›</a:t>
            </a:fld>
            <a:endParaRPr lang="he-IL"/>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4A781C0-2795-49B7-A511-E09CE2112E9F}" type="datetimeFigureOut">
              <a:rPr lang="he-IL" smtClean="0"/>
              <a:pPr/>
              <a:t>י"א/אייר/תשע"ג</a:t>
            </a:fld>
            <a:endParaRPr lang="he-IL"/>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e-IL"/>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02B008B-FFE1-44D2-9E81-6FC11F07CD4C}"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molsa.gov.il/CommunityInfo/ResearchAndEvaluation/Documents/7SKIRACHILDRENFAMELIESPART4ADAPTIO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adoptionjewels.org/" TargetMode="External"/><Relationship Id="rId7" Type="http://schemas.openxmlformats.org/officeDocument/2006/relationships/image" Target="../media/image7.png"/><Relationship Id="rId2" Type="http://schemas.openxmlformats.org/officeDocument/2006/relationships/hyperlink" Target="http://www.sherrieeldridge.com/" TargetMode="External"/><Relationship Id="rId1" Type="http://schemas.openxmlformats.org/officeDocument/2006/relationships/slideLayout" Target="../slideLayouts/slideLayout2.xml"/><Relationship Id="rId6" Type="http://schemas.openxmlformats.org/officeDocument/2006/relationships/hyperlink" Target="http://www.parentshelpingparents.org/parentalstresslinec/parental-stress-line.html" TargetMode="External"/><Relationship Id="rId5" Type="http://schemas.openxmlformats.org/officeDocument/2006/relationships/hyperlink" Target="http://www.askimotv.com/" TargetMode="External"/><Relationship Id="rId4" Type="http://schemas.openxmlformats.org/officeDocument/2006/relationships/hyperlink" Target="http://www.adoptionnetwork.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e-IL" sz="4400" b="1" dirty="0" smtClean="0"/>
              <a:t>מרחבי עוצמה</a:t>
            </a:r>
            <a:endParaRPr lang="he-IL" sz="4400" b="1" dirty="0"/>
          </a:p>
        </p:txBody>
      </p:sp>
      <p:sp>
        <p:nvSpPr>
          <p:cNvPr id="3" name="Subtitle 2"/>
          <p:cNvSpPr>
            <a:spLocks noGrp="1"/>
          </p:cNvSpPr>
          <p:nvPr>
            <p:ph type="subTitle" idx="1"/>
          </p:nvPr>
        </p:nvSpPr>
        <p:spPr/>
        <p:txBody>
          <a:bodyPr>
            <a:normAutofit/>
          </a:bodyPr>
          <a:lstStyle/>
          <a:p>
            <a:pPr algn="ctr"/>
            <a:r>
              <a:rPr lang="he-IL" sz="2800" b="1" dirty="0" smtClean="0"/>
              <a:t>פרויקטים חינוכיים</a:t>
            </a:r>
            <a:r>
              <a:rPr lang="en-US" sz="2800" b="1" dirty="0" smtClean="0"/>
              <a:t/>
            </a:r>
            <a:br>
              <a:rPr lang="en-US" sz="2800" b="1" dirty="0" smtClean="0"/>
            </a:br>
            <a:r>
              <a:rPr lang="he-IL" sz="2800" b="1" dirty="0" smtClean="0"/>
              <a:t>להעצמת משפחות מאמצות</a:t>
            </a:r>
          </a:p>
          <a:p>
            <a:pPr algn="ctr"/>
            <a:endParaRPr lang="he-IL" sz="2800" b="1" dirty="0"/>
          </a:p>
        </p:txBody>
      </p:sp>
    </p:spTree>
    <p:extLst>
      <p:ext uri="{BB962C8B-B14F-4D97-AF65-F5344CB8AC3E}">
        <p14:creationId xmlns:p14="http://schemas.microsoft.com/office/powerpoint/2010/main" xmlns="" val="3761298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ספקים ושותפים</a:t>
            </a:r>
            <a:endParaRPr lang="he-IL" dirty="0"/>
          </a:p>
        </p:txBody>
      </p:sp>
      <p:sp>
        <p:nvSpPr>
          <p:cNvPr id="3" name="Content Placeholder 2"/>
          <p:cNvSpPr>
            <a:spLocks noGrp="1"/>
          </p:cNvSpPr>
          <p:nvPr>
            <p:ph idx="1"/>
          </p:nvPr>
        </p:nvSpPr>
        <p:spPr/>
        <p:txBody>
          <a:bodyPr/>
          <a:lstStyle/>
          <a:p>
            <a:pPr algn="r" rtl="1"/>
            <a:r>
              <a:rPr lang="he-IL" dirty="0" smtClean="0"/>
              <a:t>אנשי מקצוע מטפלים ומנחים מהארץ ומחו"ל</a:t>
            </a:r>
          </a:p>
          <a:p>
            <a:pPr algn="r" rtl="1"/>
            <a:r>
              <a:rPr lang="he-IL" b="1" dirty="0" smtClean="0"/>
              <a:t>מדינת ישראל</a:t>
            </a:r>
            <a:r>
              <a:rPr lang="he-IL" dirty="0" smtClean="0"/>
              <a:t>:השירות למען הילד, משרד החינוך </a:t>
            </a:r>
          </a:p>
          <a:p>
            <a:pPr algn="r" rtl="1"/>
            <a:r>
              <a:rPr lang="he-IL" b="1" dirty="0" smtClean="0"/>
              <a:t>עמותות פעילות</a:t>
            </a:r>
            <a:r>
              <a:rPr lang="he-IL" dirty="0" smtClean="0"/>
              <a:t>: האומץ לאמץ, פסיפס, אימוץ מחו"ל, עמותות אומנה</a:t>
            </a:r>
          </a:p>
          <a:p>
            <a:pPr algn="r" rtl="1"/>
            <a:r>
              <a:rPr lang="he-IL" b="1" dirty="0" smtClean="0"/>
              <a:t>גופים תומכים </a:t>
            </a:r>
            <a:r>
              <a:rPr lang="he-IL" dirty="0" smtClean="0"/>
              <a:t>וקרנות</a:t>
            </a:r>
          </a:p>
          <a:p>
            <a:pPr algn="r" rtl="1"/>
            <a:r>
              <a:rPr lang="he-IL" dirty="0" smtClean="0"/>
              <a:t>ארגונים: קופ"ח</a:t>
            </a:r>
          </a:p>
          <a:p>
            <a:pPr algn="r" rtl="1"/>
            <a:r>
              <a:rPr lang="he-IL" b="1" dirty="0" smtClean="0"/>
              <a:t>עסקים</a:t>
            </a:r>
            <a:r>
              <a:rPr lang="he-IL" dirty="0" smtClean="0"/>
              <a:t> בעלי מוצרים ושירותים משלימים חסויות</a:t>
            </a:r>
          </a:p>
          <a:p>
            <a:pPr algn="r" rtl="1"/>
            <a:endParaRPr lang="he-IL" dirty="0"/>
          </a:p>
        </p:txBody>
      </p:sp>
    </p:spTree>
    <p:extLst>
      <p:ext uri="{BB962C8B-B14F-4D97-AF65-F5344CB8AC3E}">
        <p14:creationId xmlns:p14="http://schemas.microsoft.com/office/powerpoint/2010/main" xmlns="" val="337101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83152" cy="1020728"/>
          </a:xfrm>
        </p:spPr>
        <p:txBody>
          <a:bodyPr>
            <a:noAutofit/>
          </a:bodyPr>
          <a:lstStyle/>
          <a:p>
            <a:pPr algn="r"/>
            <a:r>
              <a:rPr lang="he-IL" sz="2400" dirty="0" smtClean="0"/>
              <a:t>הספקים: מטפלים, ארגונים </a:t>
            </a:r>
            <a:br>
              <a:rPr lang="he-IL" sz="2400" dirty="0" smtClean="0"/>
            </a:br>
            <a:r>
              <a:rPr lang="he-IL" sz="1800" dirty="0" smtClean="0">
                <a:latin typeface="Arial" pitchFamily="34" charset="0"/>
                <a:cs typeface="Arial" pitchFamily="34" charset="0"/>
              </a:rPr>
              <a:t>א. חבילת מוצרים ושירותים כמפורט</a:t>
            </a:r>
            <a:br>
              <a:rPr lang="he-IL" sz="1800" dirty="0" smtClean="0">
                <a:latin typeface="Arial" pitchFamily="34" charset="0"/>
                <a:cs typeface="Arial" pitchFamily="34" charset="0"/>
              </a:rPr>
            </a:br>
            <a:r>
              <a:rPr lang="he-IL" sz="1800" dirty="0" smtClean="0">
                <a:latin typeface="Arial" pitchFamily="34" charset="0"/>
                <a:cs typeface="Arial" pitchFamily="34" charset="0"/>
              </a:rPr>
              <a:t>ב. אוטוריטה בתחומם, התמחות</a:t>
            </a:r>
            <a:br>
              <a:rPr lang="he-IL" sz="1800" dirty="0" smtClean="0">
                <a:latin typeface="Arial" pitchFamily="34" charset="0"/>
                <a:cs typeface="Arial" pitchFamily="34" charset="0"/>
              </a:rPr>
            </a:br>
            <a:r>
              <a:rPr lang="he-IL" sz="1800" dirty="0" smtClean="0">
                <a:latin typeface="Arial" pitchFamily="34" charset="0"/>
                <a:cs typeface="Arial" pitchFamily="34" charset="0"/>
              </a:rPr>
              <a:t>ג. חשיפה ללקוחות נוספים</a:t>
            </a:r>
            <a:endParaRPr lang="en-US" sz="24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88680"/>
          </a:xfrm>
        </p:spPr>
        <p:txBody>
          <a:bodyPr/>
          <a:lstStyle/>
          <a:p>
            <a:r>
              <a:rPr lang="he-IL" dirty="0" smtClean="0"/>
              <a:t>הכנסות </a:t>
            </a:r>
            <a:endParaRPr lang="en-US" dirty="0"/>
          </a:p>
        </p:txBody>
      </p:sp>
      <p:sp>
        <p:nvSpPr>
          <p:cNvPr id="6" name="TextBox 5"/>
          <p:cNvSpPr txBox="1"/>
          <p:nvPr/>
        </p:nvSpPr>
        <p:spPr>
          <a:xfrm>
            <a:off x="827584" y="1124744"/>
            <a:ext cx="6768752" cy="6186309"/>
          </a:xfrm>
          <a:prstGeom prst="rect">
            <a:avLst/>
          </a:prstGeom>
          <a:noFill/>
        </p:spPr>
        <p:txBody>
          <a:bodyPr wrap="square" rtlCol="0">
            <a:spAutoFit/>
          </a:bodyPr>
          <a:lstStyle/>
          <a:p>
            <a:r>
              <a:rPr lang="he-IL" b="1" dirty="0" smtClean="0"/>
              <a:t>א. ארץ: הכנסות מהמיזם למש' מאמצות+אומנה </a:t>
            </a:r>
            <a:r>
              <a:rPr lang="he-IL" dirty="0" smtClean="0"/>
              <a:t>(פירוט להלן)</a:t>
            </a:r>
          </a:p>
          <a:p>
            <a:r>
              <a:rPr lang="he-IL" b="1" dirty="0" smtClean="0"/>
              <a:t>ב. חו"ל: הכנסות משכפול המודל לחו"ל </a:t>
            </a:r>
          </a:p>
          <a:p>
            <a:r>
              <a:rPr lang="he-IL" b="1" dirty="0" smtClean="0"/>
              <a:t>ג. שכפול המודל למשפחות בעלות צרכים מיוחדים </a:t>
            </a:r>
          </a:p>
          <a:p>
            <a:endParaRPr lang="he-IL" b="1" u="sng" dirty="0" smtClean="0"/>
          </a:p>
          <a:p>
            <a:r>
              <a:rPr lang="he-IL" b="1" u="sng" dirty="0" smtClean="0"/>
              <a:t>הכנסות משותפים</a:t>
            </a:r>
          </a:p>
          <a:p>
            <a:pPr>
              <a:buFont typeface="Wingdings" pitchFamily="2" charset="2"/>
              <a:buChar char="ü"/>
            </a:pPr>
            <a:r>
              <a:rPr lang="he-IL" b="1" dirty="0" smtClean="0"/>
              <a:t>מדינת ישראל - משרד הרווחה</a:t>
            </a:r>
          </a:p>
          <a:p>
            <a:pPr>
              <a:buFont typeface="Wingdings" pitchFamily="2" charset="2"/>
              <a:buChar char="ü"/>
            </a:pPr>
            <a:r>
              <a:rPr lang="he-IL" b="1" dirty="0" smtClean="0"/>
              <a:t>משקיעים פרטיים</a:t>
            </a:r>
          </a:p>
          <a:p>
            <a:pPr>
              <a:buFont typeface="Wingdings" pitchFamily="2" charset="2"/>
              <a:buChar char="ü"/>
            </a:pPr>
            <a:r>
              <a:rPr lang="he-IL" dirty="0" smtClean="0"/>
              <a:t>ארגונים: ג'וינט</a:t>
            </a:r>
          </a:p>
          <a:p>
            <a:pPr>
              <a:buFont typeface="Wingdings" pitchFamily="2" charset="2"/>
              <a:buChar char="ü"/>
            </a:pPr>
            <a:r>
              <a:rPr lang="he-IL" dirty="0" smtClean="0"/>
              <a:t>קרנות ארץ וחו"ל שיתמכו </a:t>
            </a:r>
            <a:r>
              <a:rPr lang="he-IL" b="1" dirty="0" smtClean="0"/>
              <a:t>בפרויקטים חיצוניים </a:t>
            </a:r>
            <a:r>
              <a:rPr lang="he-IL" dirty="0" smtClean="0"/>
              <a:t>למיזם</a:t>
            </a:r>
          </a:p>
          <a:p>
            <a:pPr>
              <a:buFont typeface="Wingdings" pitchFamily="2" charset="2"/>
              <a:buChar char="ü"/>
            </a:pPr>
            <a:r>
              <a:rPr lang="he-IL" dirty="0" smtClean="0"/>
              <a:t>עמותות שיגייסו כספים לפרויקט ויקבלו חשיפה</a:t>
            </a:r>
            <a:r>
              <a:rPr lang="en-US" b="1" dirty="0" smtClean="0"/>
              <a:t/>
            </a:r>
            <a:br>
              <a:rPr lang="en-US" b="1" dirty="0" smtClean="0"/>
            </a:br>
            <a:endParaRPr lang="he-IL" b="1" dirty="0" smtClean="0"/>
          </a:p>
          <a:p>
            <a:r>
              <a:rPr lang="he-IL" b="1" u="sng" dirty="0" smtClean="0"/>
              <a:t>הכנסות מאנשי מקצוע</a:t>
            </a:r>
          </a:p>
          <a:p>
            <a:pPr>
              <a:buFont typeface="Wingdings" pitchFamily="2" charset="2"/>
              <a:buChar char="ü"/>
            </a:pPr>
            <a:r>
              <a:rPr lang="he-IL" dirty="0" smtClean="0"/>
              <a:t>מנוי חודשי</a:t>
            </a:r>
          </a:p>
          <a:p>
            <a:pPr>
              <a:buFont typeface="Wingdings" pitchFamily="2" charset="2"/>
              <a:buChar char="ü"/>
            </a:pPr>
            <a:r>
              <a:rPr lang="he-IL" dirty="0" smtClean="0"/>
              <a:t>פיתוח עסקי: יצירת חבילת ידע +לווי עסקי (אלפי ש"ח)</a:t>
            </a:r>
          </a:p>
          <a:p>
            <a:pPr>
              <a:buFont typeface="Wingdings" pitchFamily="2" charset="2"/>
              <a:buChar char="ü"/>
            </a:pPr>
            <a:r>
              <a:rPr lang="he-IL" dirty="0" smtClean="0"/>
              <a:t>אחוז מהכנסות מלקוחות: מצ'אטים, וובינארים, פגישות, סדנאות</a:t>
            </a:r>
          </a:p>
          <a:p>
            <a:pPr>
              <a:buFont typeface="Wingdings" pitchFamily="2" charset="2"/>
              <a:buChar char="ü"/>
            </a:pPr>
            <a:endParaRPr lang="he-IL" dirty="0" smtClean="0"/>
          </a:p>
          <a:p>
            <a:pPr>
              <a:buFont typeface="Wingdings" pitchFamily="2" charset="2"/>
              <a:buChar char="ü"/>
            </a:pPr>
            <a:r>
              <a:rPr lang="he-IL" b="1" u="sng" dirty="0" smtClean="0"/>
              <a:t>הכנסות מלקוחות_ גיוס חברתי </a:t>
            </a:r>
            <a:r>
              <a:rPr lang="en-US" b="1" u="sng" smtClean="0"/>
              <a:t>Crowd Fund.</a:t>
            </a:r>
            <a:endParaRPr lang="he-IL" b="1" u="sng" dirty="0" smtClean="0"/>
          </a:p>
          <a:p>
            <a:pPr>
              <a:buFont typeface="Wingdings" pitchFamily="2" charset="2"/>
              <a:buChar char="ü"/>
            </a:pPr>
            <a:r>
              <a:rPr lang="he-IL" dirty="0" smtClean="0"/>
              <a:t>משפחה מאמצת: דמי מנוי סמליים 18 ש"ח לחודש</a:t>
            </a:r>
          </a:p>
          <a:p>
            <a:pPr>
              <a:buFont typeface="Wingdings" pitchFamily="2" charset="2"/>
              <a:buChar char="ü"/>
            </a:pPr>
            <a:r>
              <a:rPr lang="he-IL" dirty="0" smtClean="0"/>
              <a:t>משפחה אחרת דמי מנוי+תרומה</a:t>
            </a:r>
          </a:p>
          <a:p>
            <a:r>
              <a:rPr lang="en-US" dirty="0" smtClean="0"/>
              <a:t/>
            </a:r>
            <a:br>
              <a:rPr lang="en-US" dirty="0" smtClean="0"/>
            </a:br>
            <a:endParaRPr lang="he-IL"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39000" cy="516672"/>
          </a:xfrm>
        </p:spPr>
        <p:txBody>
          <a:bodyPr>
            <a:normAutofit fontScale="90000"/>
          </a:bodyPr>
          <a:lstStyle/>
          <a:p>
            <a:r>
              <a:rPr lang="he-IL" dirty="0" smtClean="0"/>
              <a:t>ניהול המיזם</a:t>
            </a:r>
            <a:endParaRPr lang="en-US" dirty="0"/>
          </a:p>
        </p:txBody>
      </p:sp>
      <p:sp>
        <p:nvSpPr>
          <p:cNvPr id="3" name="Content Placeholder 2"/>
          <p:cNvSpPr>
            <a:spLocks noGrp="1"/>
          </p:cNvSpPr>
          <p:nvPr>
            <p:ph idx="1"/>
          </p:nvPr>
        </p:nvSpPr>
        <p:spPr>
          <a:xfrm>
            <a:off x="467544" y="764704"/>
            <a:ext cx="7239000" cy="5114968"/>
          </a:xfrm>
        </p:spPr>
        <p:txBody>
          <a:bodyPr>
            <a:normAutofit/>
          </a:bodyPr>
          <a:lstStyle/>
          <a:p>
            <a:pPr marL="342900" indent="-342900" algn="r" rtl="1">
              <a:buFont typeface="+mj-lt"/>
              <a:buAutoNum type="arabicPeriod"/>
            </a:pPr>
            <a:r>
              <a:rPr lang="he-IL" sz="1600" b="1" dirty="0" smtClean="0"/>
              <a:t>היערכות: </a:t>
            </a:r>
            <a:r>
              <a:rPr lang="he-IL" sz="1200" dirty="0" smtClean="0"/>
              <a:t>תכנון, איפיון, סקרים, מיתוג, עיצוב, גיוס כספים, הסכמים, הרשאות</a:t>
            </a:r>
            <a:endParaRPr lang="he-IL" sz="1600" dirty="0" smtClean="0"/>
          </a:p>
          <a:p>
            <a:pPr marL="342900" indent="-342900" algn="r" rtl="1">
              <a:buFont typeface="+mj-lt"/>
              <a:buAutoNum type="arabicPeriod"/>
            </a:pPr>
            <a:r>
              <a:rPr lang="he-IL" sz="1600" b="1" dirty="0" smtClean="0"/>
              <a:t>תשתית</a:t>
            </a:r>
            <a:r>
              <a:rPr lang="he-IL" sz="1400" dirty="0" smtClean="0"/>
              <a:t>: </a:t>
            </a:r>
            <a:r>
              <a:rPr lang="he-IL" sz="1200" dirty="0" smtClean="0"/>
              <a:t>אתר שיתופי (אפשר להיעזר בפלטפורמות קיימות </a:t>
            </a:r>
            <a:r>
              <a:rPr lang="en-US" sz="1200" dirty="0" err="1" smtClean="0"/>
              <a:t>Ning</a:t>
            </a:r>
            <a:r>
              <a:rPr lang="he-IL" sz="1200" dirty="0" smtClean="0"/>
              <a:t> , </a:t>
            </a:r>
            <a:r>
              <a:rPr lang="en-US" sz="1200" dirty="0" smtClean="0"/>
              <a:t> WP</a:t>
            </a:r>
            <a:r>
              <a:rPr lang="he-IL" sz="1200" dirty="0" smtClean="0"/>
              <a:t> ), יו-טיוב, </a:t>
            </a:r>
            <a:r>
              <a:rPr lang="en-US" sz="1200" dirty="0" err="1" smtClean="0"/>
              <a:t>liveSteam</a:t>
            </a:r>
            <a:r>
              <a:rPr lang="he-IL" sz="1200" dirty="0" smtClean="0"/>
              <a:t>, </a:t>
            </a:r>
            <a:r>
              <a:rPr lang="en-US" sz="1200" dirty="0" smtClean="0"/>
              <a:t>Live-Person</a:t>
            </a:r>
            <a:r>
              <a:rPr lang="he-IL" sz="1200" dirty="0" smtClean="0"/>
              <a:t>, </a:t>
            </a:r>
            <a:r>
              <a:rPr lang="en-US" sz="1200" dirty="0" smtClean="0"/>
              <a:t>CRM</a:t>
            </a:r>
            <a:r>
              <a:rPr lang="he-IL" sz="1200" dirty="0" smtClean="0"/>
              <a:t>, רשתות חברתיות, ניהול רשימות תפוצה ומסרים, איחסון אודיו. </a:t>
            </a:r>
            <a:r>
              <a:rPr lang="en-US" sz="1200" dirty="0" smtClean="0"/>
              <a:t/>
            </a:r>
            <a:br>
              <a:rPr lang="en-US" sz="1200" dirty="0" smtClean="0"/>
            </a:br>
            <a:r>
              <a:rPr lang="he-IL" sz="1200" b="1" dirty="0" smtClean="0"/>
              <a:t>ציוד</a:t>
            </a:r>
            <a:r>
              <a:rPr lang="he-IL" sz="1200" dirty="0" smtClean="0"/>
              <a:t> צילום, תאורה, הקלטה, עריכה (או מיקור חוץ).</a:t>
            </a:r>
          </a:p>
          <a:p>
            <a:pPr marL="342900" indent="-342900" algn="r" rtl="1">
              <a:buFont typeface="+mj-lt"/>
              <a:buAutoNum type="arabicPeriod"/>
            </a:pPr>
            <a:r>
              <a:rPr lang="he-IL" sz="1600" b="1" dirty="0" smtClean="0"/>
              <a:t>תוכן</a:t>
            </a:r>
            <a:r>
              <a:rPr lang="he-IL" sz="1400" dirty="0" smtClean="0"/>
              <a:t>: </a:t>
            </a:r>
            <a:r>
              <a:rPr lang="he-IL" sz="1600" dirty="0" smtClean="0"/>
              <a:t>חומרי הדרכה מהארץ ומחו"ל (מתורגמים)</a:t>
            </a:r>
            <a:r>
              <a:rPr lang="en-US" sz="1600" dirty="0" smtClean="0"/>
              <a:t/>
            </a:r>
            <a:br>
              <a:rPr lang="en-US" sz="1600" dirty="0" smtClean="0"/>
            </a:br>
            <a:r>
              <a:rPr lang="he-IL" sz="1200" dirty="0" smtClean="0"/>
              <a:t>סקרים לגבי תכנים וסדרי עדיפויות</a:t>
            </a:r>
            <a:r>
              <a:rPr lang="en-US" sz="1200" dirty="0" smtClean="0"/>
              <a:t/>
            </a:r>
            <a:br>
              <a:rPr lang="en-US" sz="1200" dirty="0" smtClean="0"/>
            </a:br>
            <a:r>
              <a:rPr lang="he-IL" sz="1200" dirty="0" smtClean="0"/>
              <a:t>שימוש בחומרים קיימים</a:t>
            </a:r>
            <a:r>
              <a:rPr lang="en-US" sz="1200" dirty="0" smtClean="0"/>
              <a:t/>
            </a:r>
            <a:br>
              <a:rPr lang="en-US" sz="1200" dirty="0" smtClean="0"/>
            </a:br>
            <a:r>
              <a:rPr lang="he-IL" sz="1200" dirty="0" smtClean="0"/>
              <a:t>הכנת מוצרים וירטואליים ופיזיים, </a:t>
            </a:r>
            <a:r>
              <a:rPr lang="en-US" sz="1200" dirty="0" smtClean="0"/>
              <a:t/>
            </a:r>
            <a:br>
              <a:rPr lang="en-US" sz="1200" dirty="0" smtClean="0"/>
            </a:br>
            <a:r>
              <a:rPr lang="he-IL" sz="1200" dirty="0" smtClean="0"/>
              <a:t>היערכות לשירותים (צ'אט, וובינארים, סדנאות).</a:t>
            </a:r>
            <a:endParaRPr lang="he-IL" sz="1600" dirty="0" smtClean="0"/>
          </a:p>
          <a:p>
            <a:pPr marL="342900" indent="-342900" algn="r" rtl="1">
              <a:buFont typeface="+mj-lt"/>
              <a:buAutoNum type="arabicPeriod"/>
            </a:pPr>
            <a:r>
              <a:rPr lang="he-IL" sz="1600" b="1" dirty="0" smtClean="0"/>
              <a:t>ניהול</a:t>
            </a:r>
            <a:r>
              <a:rPr lang="he-IL" sz="1600" dirty="0" smtClean="0"/>
              <a:t>: </a:t>
            </a:r>
            <a:r>
              <a:rPr lang="he-IL" sz="1200" dirty="0" smtClean="0"/>
              <a:t>פיתוח עיסקי, שיווק, מכירות, גיוסים, שירות ללקוחות ולספקים, וטיפול בתקלות, ניהול המיזם והאתר.</a:t>
            </a:r>
            <a:endParaRPr lang="he-IL" sz="1600" dirty="0" smtClean="0"/>
          </a:p>
          <a:p>
            <a:pPr marL="342900" indent="-342900" algn="r" rtl="1">
              <a:buFont typeface="+mj-lt"/>
              <a:buAutoNum type="arabicPeriod"/>
            </a:pPr>
            <a:endParaRPr lang="he-IL" sz="1600" dirty="0" smtClean="0"/>
          </a:p>
          <a:p>
            <a:pPr marL="342900" indent="-342900" algn="r" rtl="1">
              <a:buFont typeface="+mj-lt"/>
              <a:buAutoNum type="arabicPeriod"/>
            </a:pPr>
            <a:endParaRPr lang="he-IL" sz="1600" dirty="0" smtClean="0"/>
          </a:p>
          <a:p>
            <a:pPr marL="342900" indent="-342900" algn="r" rtl="1">
              <a:buFont typeface="+mj-lt"/>
              <a:buAutoNum type="arabicPeriod"/>
            </a:pPr>
            <a:endParaRPr lang="he-IL" sz="1600" dirty="0" smtClean="0"/>
          </a:p>
        </p:txBody>
      </p:sp>
      <p:sp>
        <p:nvSpPr>
          <p:cNvPr id="9" name="TextBox 8"/>
          <p:cNvSpPr txBox="1"/>
          <p:nvPr/>
        </p:nvSpPr>
        <p:spPr>
          <a:xfrm>
            <a:off x="7092280" y="3501008"/>
            <a:ext cx="1008112" cy="523220"/>
          </a:xfrm>
          <a:prstGeom prst="rect">
            <a:avLst/>
          </a:prstGeom>
          <a:noFill/>
        </p:spPr>
        <p:txBody>
          <a:bodyPr wrap="square" rtlCol="0">
            <a:spAutoFit/>
          </a:bodyPr>
          <a:lstStyle/>
          <a:p>
            <a:r>
              <a:rPr lang="he-IL" sz="1400" dirty="0" smtClean="0"/>
              <a:t>הסכומים בש"ח</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2011680"/>
            <a:ext cx="7239000" cy="4846320"/>
          </a:xfrm>
        </p:spPr>
        <p:txBody>
          <a:bodyPr/>
          <a:lstStyle/>
          <a:p>
            <a:pPr algn="r" rtl="1"/>
            <a:r>
              <a:rPr lang="he-IL" dirty="0" smtClean="0"/>
              <a:t>משפחה מלווה/ מאמצת משפחה</a:t>
            </a:r>
          </a:p>
          <a:p>
            <a:pPr algn="r" rtl="1"/>
            <a:r>
              <a:rPr lang="he-IL" dirty="0" smtClean="0"/>
              <a:t>חברות עיסקיות מאמצות בתי ילדים/ פנימיות/ משפחות</a:t>
            </a:r>
          </a:p>
          <a:p>
            <a:pPr algn="r" rtl="1"/>
            <a:r>
              <a:rPr lang="he-IL" dirty="0" smtClean="0"/>
              <a:t>בוגרים מאומצים חונכים ילדים </a:t>
            </a:r>
          </a:p>
          <a:p>
            <a:pPr algn="r" rtl="1"/>
            <a:r>
              <a:rPr lang="he-IL" dirty="0" smtClean="0"/>
              <a:t>מימון אירועים: בת/ </a:t>
            </a:r>
            <a:r>
              <a:rPr lang="he-IL" b="1" dirty="0" smtClean="0"/>
              <a:t>בר מצווה</a:t>
            </a:r>
            <a:r>
              <a:rPr lang="he-IL" dirty="0" smtClean="0"/>
              <a:t>, חתונות</a:t>
            </a:r>
          </a:p>
          <a:p>
            <a:pPr algn="r" rtl="1"/>
            <a:r>
              <a:rPr lang="he-IL" dirty="0" smtClean="0"/>
              <a:t>טיולי גיבוש, נופשונים </a:t>
            </a:r>
          </a:p>
          <a:p>
            <a:pPr algn="r" rtl="1"/>
            <a:r>
              <a:rPr lang="he-IL" dirty="0" smtClean="0"/>
              <a:t>תוכניות חומש משפחתיות</a:t>
            </a:r>
          </a:p>
          <a:p>
            <a:pPr algn="r" rtl="1"/>
            <a:r>
              <a:rPr lang="he-IL" dirty="0" smtClean="0"/>
              <a:t>פעילויות חוויה כחל מהתהליך</a:t>
            </a:r>
          </a:p>
          <a:p>
            <a:pPr algn="r" rtl="1"/>
            <a:r>
              <a:rPr lang="he-IL" dirty="0" smtClean="0"/>
              <a:t>סיוע מיוחד לחד-הורים מאמצים</a:t>
            </a:r>
          </a:p>
          <a:p>
            <a:pPr algn="r" rtl="1"/>
            <a:endParaRPr lang="en-US" dirty="0"/>
          </a:p>
        </p:txBody>
      </p:sp>
      <p:sp>
        <p:nvSpPr>
          <p:cNvPr id="5" name="Title 4"/>
          <p:cNvSpPr>
            <a:spLocks noGrp="1"/>
          </p:cNvSpPr>
          <p:nvPr>
            <p:ph type="title"/>
          </p:nvPr>
        </p:nvSpPr>
        <p:spPr>
          <a:xfrm>
            <a:off x="457200" y="320040"/>
            <a:ext cx="7239000" cy="1452776"/>
          </a:xfrm>
        </p:spPr>
        <p:txBody>
          <a:bodyPr>
            <a:normAutofit/>
          </a:bodyPr>
          <a:lstStyle/>
          <a:p>
            <a:pPr algn="r"/>
            <a:r>
              <a:rPr lang="he-IL" dirty="0" smtClean="0"/>
              <a:t>פרויקטים אופציונאליים </a:t>
            </a:r>
            <a:r>
              <a:rPr lang="en-US" dirty="0" smtClean="0"/>
              <a:t/>
            </a:r>
            <a:br>
              <a:rPr lang="en-US" dirty="0" smtClean="0"/>
            </a:br>
            <a:r>
              <a:rPr lang="he-IL" sz="2400" dirty="0" smtClean="0"/>
              <a:t>(חיצוניים למיזם) </a:t>
            </a:r>
            <a:r>
              <a:rPr lang="he-IL" sz="2200" dirty="0" smtClean="0"/>
              <a:t>לגיוס תרומות מקרנות</a:t>
            </a:r>
            <a:br>
              <a:rPr lang="he-IL" sz="2200" dirty="0" smtClean="0"/>
            </a:br>
            <a:r>
              <a:rPr lang="he-IL" sz="2200" dirty="0" smtClean="0"/>
              <a:t>המיזם יעניק להם % מהרווחים</a:t>
            </a:r>
            <a:endParaRPr lang="en-US" sz="3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024.jpg"/>
          <p:cNvPicPr>
            <a:picLocks noChangeAspect="1"/>
          </p:cNvPicPr>
          <p:nvPr/>
        </p:nvPicPr>
        <p:blipFill>
          <a:blip r:embed="rId2" cstate="print"/>
          <a:stretch>
            <a:fillRect/>
          </a:stretch>
        </p:blipFill>
        <p:spPr>
          <a:xfrm>
            <a:off x="-1044624" y="-243408"/>
            <a:ext cx="6096000" cy="4046220"/>
          </a:xfrm>
          <a:prstGeom prst="rect">
            <a:avLst/>
          </a:prstGeom>
        </p:spPr>
      </p:pic>
      <p:pic>
        <p:nvPicPr>
          <p:cNvPr id="4" name="Content Placeholder 3" descr="CIMG4163.jpg"/>
          <p:cNvPicPr>
            <a:picLocks noGrp="1" noChangeAspect="1"/>
          </p:cNvPicPr>
          <p:nvPr>
            <p:ph idx="1"/>
          </p:nvPr>
        </p:nvPicPr>
        <p:blipFill>
          <a:blip r:embed="rId3" cstate="print"/>
          <a:stretch>
            <a:fillRect/>
          </a:stretch>
        </p:blipFill>
        <p:spPr>
          <a:xfrm>
            <a:off x="1187624" y="1700808"/>
            <a:ext cx="3240360" cy="2150789"/>
          </a:xfrm>
          <a:prstGeom prst="rect">
            <a:avLst/>
          </a:prstGeom>
          <a:noFill/>
          <a:ln>
            <a:noFill/>
          </a:ln>
        </p:spPr>
      </p:pic>
      <p:pic>
        <p:nvPicPr>
          <p:cNvPr id="6" name="Picture 5" descr="100_2201.JPG"/>
          <p:cNvPicPr>
            <a:picLocks noChangeAspect="1"/>
          </p:cNvPicPr>
          <p:nvPr/>
        </p:nvPicPr>
        <p:blipFill>
          <a:blip r:embed="rId4" cstate="print"/>
          <a:stretch>
            <a:fillRect/>
          </a:stretch>
        </p:blipFill>
        <p:spPr>
          <a:xfrm>
            <a:off x="1763688" y="3717033"/>
            <a:ext cx="3672408" cy="2065730"/>
          </a:xfrm>
          <a:prstGeom prst="rect">
            <a:avLst/>
          </a:prstGeom>
        </p:spPr>
      </p:pic>
      <p:sp>
        <p:nvSpPr>
          <p:cNvPr id="7" name="Freeform 6"/>
          <p:cNvSpPr/>
          <p:nvPr/>
        </p:nvSpPr>
        <p:spPr>
          <a:xfrm>
            <a:off x="228600" y="-101600"/>
            <a:ext cx="5187950" cy="5922963"/>
          </a:xfrm>
          <a:custGeom>
            <a:avLst/>
            <a:gdLst>
              <a:gd name="connsiteX0" fmla="*/ 0 w 5187950"/>
              <a:gd name="connsiteY0" fmla="*/ 587375 h 5922963"/>
              <a:gd name="connsiteX1" fmla="*/ 38100 w 5187950"/>
              <a:gd name="connsiteY1" fmla="*/ 387350 h 5922963"/>
              <a:gd name="connsiteX2" fmla="*/ 133350 w 5187950"/>
              <a:gd name="connsiteY2" fmla="*/ 149225 h 5922963"/>
              <a:gd name="connsiteX3" fmla="*/ 352425 w 5187950"/>
              <a:gd name="connsiteY3" fmla="*/ 44450 h 5922963"/>
              <a:gd name="connsiteX4" fmla="*/ 723900 w 5187950"/>
              <a:gd name="connsiteY4" fmla="*/ 6350 h 5922963"/>
              <a:gd name="connsiteX5" fmla="*/ 1190625 w 5187950"/>
              <a:gd name="connsiteY5" fmla="*/ 82550 h 5922963"/>
              <a:gd name="connsiteX6" fmla="*/ 1543050 w 5187950"/>
              <a:gd name="connsiteY6" fmla="*/ 254000 h 5922963"/>
              <a:gd name="connsiteX7" fmla="*/ 1533525 w 5187950"/>
              <a:gd name="connsiteY7" fmla="*/ 596900 h 5922963"/>
              <a:gd name="connsiteX8" fmla="*/ 1104900 w 5187950"/>
              <a:gd name="connsiteY8" fmla="*/ 1644650 h 5922963"/>
              <a:gd name="connsiteX9" fmla="*/ 1104900 w 5187950"/>
              <a:gd name="connsiteY9" fmla="*/ 1978025 h 5922963"/>
              <a:gd name="connsiteX10" fmla="*/ 1257300 w 5187950"/>
              <a:gd name="connsiteY10" fmla="*/ 2492375 h 5922963"/>
              <a:gd name="connsiteX11" fmla="*/ 1914525 w 5187950"/>
              <a:gd name="connsiteY11" fmla="*/ 3082925 h 5922963"/>
              <a:gd name="connsiteX12" fmla="*/ 2514600 w 5187950"/>
              <a:gd name="connsiteY12" fmla="*/ 3092450 h 5922963"/>
              <a:gd name="connsiteX13" fmla="*/ 2705100 w 5187950"/>
              <a:gd name="connsiteY13" fmla="*/ 2921000 h 5922963"/>
              <a:gd name="connsiteX14" fmla="*/ 2657475 w 5187950"/>
              <a:gd name="connsiteY14" fmla="*/ 2635250 h 5922963"/>
              <a:gd name="connsiteX15" fmla="*/ 2600325 w 5187950"/>
              <a:gd name="connsiteY15" fmla="*/ 2092325 h 5922963"/>
              <a:gd name="connsiteX16" fmla="*/ 2895600 w 5187950"/>
              <a:gd name="connsiteY16" fmla="*/ 1854200 h 5922963"/>
              <a:gd name="connsiteX17" fmla="*/ 3457575 w 5187950"/>
              <a:gd name="connsiteY17" fmla="*/ 1978025 h 5922963"/>
              <a:gd name="connsiteX18" fmla="*/ 3990975 w 5187950"/>
              <a:gd name="connsiteY18" fmla="*/ 2644775 h 5922963"/>
              <a:gd name="connsiteX19" fmla="*/ 3962400 w 5187950"/>
              <a:gd name="connsiteY19" fmla="*/ 3635375 h 5922963"/>
              <a:gd name="connsiteX20" fmla="*/ 2295525 w 5187950"/>
              <a:gd name="connsiteY20" fmla="*/ 3902075 h 5922963"/>
              <a:gd name="connsiteX21" fmla="*/ 1876425 w 5187950"/>
              <a:gd name="connsiteY21" fmla="*/ 4521200 h 5922963"/>
              <a:gd name="connsiteX22" fmla="*/ 2038350 w 5187950"/>
              <a:gd name="connsiteY22" fmla="*/ 5197475 h 5922963"/>
              <a:gd name="connsiteX23" fmla="*/ 2981325 w 5187950"/>
              <a:gd name="connsiteY23" fmla="*/ 5730875 h 5922963"/>
              <a:gd name="connsiteX24" fmla="*/ 4362450 w 5187950"/>
              <a:gd name="connsiteY24" fmla="*/ 5826125 h 5922963"/>
              <a:gd name="connsiteX25" fmla="*/ 5086350 w 5187950"/>
              <a:gd name="connsiteY25" fmla="*/ 5149850 h 5922963"/>
              <a:gd name="connsiteX26" fmla="*/ 4972050 w 5187950"/>
              <a:gd name="connsiteY26" fmla="*/ 4654550 h 5922963"/>
              <a:gd name="connsiteX27" fmla="*/ 4581525 w 5187950"/>
              <a:gd name="connsiteY27" fmla="*/ 4378325 h 5922963"/>
              <a:gd name="connsiteX28" fmla="*/ 4238625 w 5187950"/>
              <a:gd name="connsiteY28" fmla="*/ 4235450 h 5922963"/>
              <a:gd name="connsiteX29" fmla="*/ 4448175 w 5187950"/>
              <a:gd name="connsiteY29" fmla="*/ 4387850 h 5922963"/>
              <a:gd name="connsiteX30" fmla="*/ 4448175 w 5187950"/>
              <a:gd name="connsiteY30" fmla="*/ 433070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87950" h="5922963">
                <a:moveTo>
                  <a:pt x="0" y="587375"/>
                </a:moveTo>
                <a:cubicBezTo>
                  <a:pt x="7937" y="523875"/>
                  <a:pt x="15875" y="460375"/>
                  <a:pt x="38100" y="387350"/>
                </a:cubicBezTo>
                <a:cubicBezTo>
                  <a:pt x="60325" y="314325"/>
                  <a:pt x="80962" y="206375"/>
                  <a:pt x="133350" y="149225"/>
                </a:cubicBezTo>
                <a:cubicBezTo>
                  <a:pt x="185738" y="92075"/>
                  <a:pt x="254000" y="68262"/>
                  <a:pt x="352425" y="44450"/>
                </a:cubicBezTo>
                <a:cubicBezTo>
                  <a:pt x="450850" y="20637"/>
                  <a:pt x="584200" y="0"/>
                  <a:pt x="723900" y="6350"/>
                </a:cubicBezTo>
                <a:cubicBezTo>
                  <a:pt x="863600" y="12700"/>
                  <a:pt x="1054100" y="41275"/>
                  <a:pt x="1190625" y="82550"/>
                </a:cubicBezTo>
                <a:cubicBezTo>
                  <a:pt x="1327150" y="123825"/>
                  <a:pt x="1485900" y="168275"/>
                  <a:pt x="1543050" y="254000"/>
                </a:cubicBezTo>
                <a:cubicBezTo>
                  <a:pt x="1600200" y="339725"/>
                  <a:pt x="1606550" y="365125"/>
                  <a:pt x="1533525" y="596900"/>
                </a:cubicBezTo>
                <a:cubicBezTo>
                  <a:pt x="1460500" y="828675"/>
                  <a:pt x="1176337" y="1414463"/>
                  <a:pt x="1104900" y="1644650"/>
                </a:cubicBezTo>
                <a:cubicBezTo>
                  <a:pt x="1033463" y="1874837"/>
                  <a:pt x="1079500" y="1836738"/>
                  <a:pt x="1104900" y="1978025"/>
                </a:cubicBezTo>
                <a:cubicBezTo>
                  <a:pt x="1130300" y="2119312"/>
                  <a:pt x="1122363" y="2308225"/>
                  <a:pt x="1257300" y="2492375"/>
                </a:cubicBezTo>
                <a:cubicBezTo>
                  <a:pt x="1392238" y="2676525"/>
                  <a:pt x="1704975" y="2982913"/>
                  <a:pt x="1914525" y="3082925"/>
                </a:cubicBezTo>
                <a:cubicBezTo>
                  <a:pt x="2124075" y="3182938"/>
                  <a:pt x="2382838" y="3119438"/>
                  <a:pt x="2514600" y="3092450"/>
                </a:cubicBezTo>
                <a:cubicBezTo>
                  <a:pt x="2646363" y="3065463"/>
                  <a:pt x="2681288" y="2997200"/>
                  <a:pt x="2705100" y="2921000"/>
                </a:cubicBezTo>
                <a:cubicBezTo>
                  <a:pt x="2728912" y="2844800"/>
                  <a:pt x="2674937" y="2773362"/>
                  <a:pt x="2657475" y="2635250"/>
                </a:cubicBezTo>
                <a:cubicBezTo>
                  <a:pt x="2640013" y="2497138"/>
                  <a:pt x="2560638" y="2222500"/>
                  <a:pt x="2600325" y="2092325"/>
                </a:cubicBezTo>
                <a:cubicBezTo>
                  <a:pt x="2640012" y="1962150"/>
                  <a:pt x="2752725" y="1873250"/>
                  <a:pt x="2895600" y="1854200"/>
                </a:cubicBezTo>
                <a:cubicBezTo>
                  <a:pt x="3038475" y="1835150"/>
                  <a:pt x="3275013" y="1846263"/>
                  <a:pt x="3457575" y="1978025"/>
                </a:cubicBezTo>
                <a:cubicBezTo>
                  <a:pt x="3640138" y="2109788"/>
                  <a:pt x="3906838" y="2368550"/>
                  <a:pt x="3990975" y="2644775"/>
                </a:cubicBezTo>
                <a:cubicBezTo>
                  <a:pt x="4075112" y="2921000"/>
                  <a:pt x="4244975" y="3425825"/>
                  <a:pt x="3962400" y="3635375"/>
                </a:cubicBezTo>
                <a:cubicBezTo>
                  <a:pt x="3679825" y="3844925"/>
                  <a:pt x="2643187" y="3754438"/>
                  <a:pt x="2295525" y="3902075"/>
                </a:cubicBezTo>
                <a:cubicBezTo>
                  <a:pt x="1947863" y="4049712"/>
                  <a:pt x="1919287" y="4305300"/>
                  <a:pt x="1876425" y="4521200"/>
                </a:cubicBezTo>
                <a:cubicBezTo>
                  <a:pt x="1833563" y="4737100"/>
                  <a:pt x="1854200" y="4995863"/>
                  <a:pt x="2038350" y="5197475"/>
                </a:cubicBezTo>
                <a:cubicBezTo>
                  <a:pt x="2222500" y="5399087"/>
                  <a:pt x="2593975" y="5626100"/>
                  <a:pt x="2981325" y="5730875"/>
                </a:cubicBezTo>
                <a:cubicBezTo>
                  <a:pt x="3368675" y="5835650"/>
                  <a:pt x="4011613" y="5922963"/>
                  <a:pt x="4362450" y="5826125"/>
                </a:cubicBezTo>
                <a:cubicBezTo>
                  <a:pt x="4713288" y="5729288"/>
                  <a:pt x="4984750" y="5345112"/>
                  <a:pt x="5086350" y="5149850"/>
                </a:cubicBezTo>
                <a:cubicBezTo>
                  <a:pt x="5187950" y="4954588"/>
                  <a:pt x="5056187" y="4783137"/>
                  <a:pt x="4972050" y="4654550"/>
                </a:cubicBezTo>
                <a:cubicBezTo>
                  <a:pt x="4887913" y="4525963"/>
                  <a:pt x="4703762" y="4448175"/>
                  <a:pt x="4581525" y="4378325"/>
                </a:cubicBezTo>
                <a:cubicBezTo>
                  <a:pt x="4459288" y="4308475"/>
                  <a:pt x="4260850" y="4233863"/>
                  <a:pt x="4238625" y="4235450"/>
                </a:cubicBezTo>
                <a:cubicBezTo>
                  <a:pt x="4216400" y="4237037"/>
                  <a:pt x="4413250" y="4371975"/>
                  <a:pt x="4448175" y="4387850"/>
                </a:cubicBezTo>
                <a:cubicBezTo>
                  <a:pt x="4483100" y="4403725"/>
                  <a:pt x="4465637" y="4367212"/>
                  <a:pt x="4448175" y="433070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TextBox 7"/>
          <p:cNvSpPr txBox="1"/>
          <p:nvPr/>
        </p:nvSpPr>
        <p:spPr>
          <a:xfrm>
            <a:off x="5364088" y="332656"/>
            <a:ext cx="2664296" cy="4001095"/>
          </a:xfrm>
          <a:prstGeom prst="rect">
            <a:avLst/>
          </a:prstGeom>
          <a:noFill/>
        </p:spPr>
        <p:txBody>
          <a:bodyPr wrap="square" rtlCol="0">
            <a:spAutoFit/>
          </a:bodyPr>
          <a:lstStyle/>
          <a:p>
            <a:r>
              <a:rPr lang="he-IL" sz="1400" dirty="0" smtClean="0">
                <a:latin typeface="Gisha" pitchFamily="34" charset="-79"/>
                <a:cs typeface="Gisha" pitchFamily="34" charset="-79"/>
              </a:rPr>
              <a:t>"</a:t>
            </a:r>
            <a:r>
              <a:rPr lang="he-IL" sz="1400" b="1" dirty="0" smtClean="0">
                <a:latin typeface="Gisha" pitchFamily="34" charset="-79"/>
                <a:cs typeface="Gisha" pitchFamily="34" charset="-79"/>
              </a:rPr>
              <a:t>האימהות שלי שופעת התמודדות, שאלות וקשיים לצד התרגשות, צמיחה והצלחות.</a:t>
            </a:r>
          </a:p>
          <a:p>
            <a:endParaRPr lang="he-IL" sz="1400" dirty="0" smtClean="0">
              <a:latin typeface="Gisha" pitchFamily="34" charset="-79"/>
              <a:cs typeface="Gisha" pitchFamily="34" charset="-79"/>
            </a:endParaRPr>
          </a:p>
          <a:p>
            <a:endParaRPr lang="he-IL" sz="1400" dirty="0" smtClean="0">
              <a:latin typeface="Gisha" pitchFamily="34" charset="-79"/>
              <a:cs typeface="Gisha" pitchFamily="34" charset="-79"/>
            </a:endParaRPr>
          </a:p>
          <a:p>
            <a:r>
              <a:rPr lang="he-IL" sz="1400" dirty="0" smtClean="0">
                <a:latin typeface="Gisha" pitchFamily="34" charset="-79"/>
                <a:cs typeface="Gisha" pitchFamily="34" charset="-79"/>
              </a:rPr>
              <a:t>אני רוצה למנף את החינוך...</a:t>
            </a:r>
            <a:r>
              <a:rPr lang="he-IL" sz="1400" b="1" dirty="0" smtClean="0">
                <a:latin typeface="Gisha" pitchFamily="34" charset="-79"/>
                <a:cs typeface="Gisha" pitchFamily="34" charset="-79"/>
              </a:rPr>
              <a:t>להתחיל במשפחות מאמצות, חד-הוריות, להמשיך ב"רגילות" ובהצמחת מחנכים </a:t>
            </a:r>
            <a:r>
              <a:rPr lang="he-IL" sz="1200" dirty="0" smtClean="0">
                <a:latin typeface="Gisha" pitchFamily="34" charset="-79"/>
                <a:cs typeface="Gisha" pitchFamily="34" charset="-79"/>
              </a:rPr>
              <a:t>(כבר קורה). </a:t>
            </a:r>
            <a:r>
              <a:rPr lang="he-IL" sz="1400" dirty="0" smtClean="0">
                <a:latin typeface="Gisha" pitchFamily="34" charset="-79"/>
                <a:cs typeface="Gisha" pitchFamily="34" charset="-79"/>
              </a:rPr>
              <a:t>לרשותי</a:t>
            </a:r>
            <a:r>
              <a:rPr lang="he-IL" sz="1600" dirty="0" smtClean="0">
                <a:latin typeface="Gisha" pitchFamily="34" charset="-79"/>
                <a:cs typeface="Gisha" pitchFamily="34" charset="-79"/>
              </a:rPr>
              <a:t> </a:t>
            </a:r>
            <a:r>
              <a:rPr lang="he-IL" sz="1400" dirty="0" smtClean="0">
                <a:latin typeface="Gisha" pitchFamily="34" charset="-79"/>
                <a:cs typeface="Gisha" pitchFamily="34" charset="-79"/>
              </a:rPr>
              <a:t>הכישורים והקשרים.</a:t>
            </a:r>
          </a:p>
          <a:p>
            <a:endParaRPr lang="he-IL" sz="1400" dirty="0" smtClean="0">
              <a:latin typeface="Gisha" pitchFamily="34" charset="-79"/>
              <a:cs typeface="Gisha" pitchFamily="34" charset="-79"/>
            </a:endParaRPr>
          </a:p>
          <a:p>
            <a:r>
              <a:rPr lang="he-IL" sz="1400" b="1" dirty="0" smtClean="0">
                <a:latin typeface="Gisha" pitchFamily="34" charset="-79"/>
                <a:cs typeface="Gisha" pitchFamily="34" charset="-79"/>
              </a:rPr>
              <a:t>אני שואפת להתפנות למשפחה שלי תוך פיתוח מפעל-חיים שיאפשר לי מימוש עצמי ורווחה כלכלית</a:t>
            </a:r>
            <a:r>
              <a:rPr lang="he-IL" sz="1400" dirty="0" smtClean="0">
                <a:latin typeface="Gisha" pitchFamily="34" charset="-79"/>
                <a:cs typeface="Gisha" pitchFamily="34" charset="-79"/>
              </a:rPr>
              <a:t>." </a:t>
            </a:r>
          </a:p>
          <a:p>
            <a:r>
              <a:rPr lang="en-US" sz="1400" dirty="0" smtClean="0">
                <a:latin typeface="Gisha" pitchFamily="34" charset="-79"/>
                <a:cs typeface="Gisha" pitchFamily="34" charset="-79"/>
              </a:rPr>
              <a:t/>
            </a:r>
            <a:br>
              <a:rPr lang="en-US" sz="1400" dirty="0" smtClean="0">
                <a:latin typeface="Gisha" pitchFamily="34" charset="-79"/>
                <a:cs typeface="Gisha" pitchFamily="34" charset="-79"/>
              </a:rPr>
            </a:br>
            <a:r>
              <a:rPr lang="he-IL" sz="1400" dirty="0" smtClean="0">
                <a:latin typeface="Gisha" pitchFamily="34" charset="-79"/>
                <a:cs typeface="Gisha" pitchFamily="34" charset="-79"/>
              </a:rPr>
              <a:t>תודה, שרונה</a:t>
            </a:r>
            <a:endParaRPr lang="en-US" sz="1400" dirty="0">
              <a:latin typeface="Gisha" pitchFamily="34" charset="-79"/>
              <a:cs typeface="Gisha" pitchFamily="34" charset="-79"/>
            </a:endParaRPr>
          </a:p>
        </p:txBody>
      </p:sp>
      <p:sp>
        <p:nvSpPr>
          <p:cNvPr id="9" name="TextBox 8"/>
          <p:cNvSpPr txBox="1"/>
          <p:nvPr/>
        </p:nvSpPr>
        <p:spPr>
          <a:xfrm>
            <a:off x="323528" y="5949280"/>
            <a:ext cx="5112568" cy="830997"/>
          </a:xfrm>
          <a:prstGeom prst="rect">
            <a:avLst/>
          </a:prstGeom>
          <a:noFill/>
        </p:spPr>
        <p:txBody>
          <a:bodyPr wrap="square" rtlCol="0">
            <a:spAutoFit/>
          </a:bodyPr>
          <a:lstStyle/>
          <a:p>
            <a:r>
              <a:rPr lang="he-IL" sz="1200" b="1" dirty="0" smtClean="0"/>
              <a:t>שרונה דוכנה</a:t>
            </a:r>
            <a:r>
              <a:rPr lang="he-IL" sz="1200" dirty="0" smtClean="0"/>
              <a:t>, מייסדת ובעלת "הרמוני דרך חיים"</a:t>
            </a:r>
            <a:r>
              <a:rPr lang="en-US" sz="1200" dirty="0" smtClean="0"/>
              <a:t> </a:t>
            </a:r>
            <a:r>
              <a:rPr lang="he-IL" sz="1200" dirty="0" smtClean="0"/>
              <a:t>(1998), מפתחת גישת </a:t>
            </a:r>
            <a:r>
              <a:rPr lang="en-US" sz="1200" dirty="0" smtClean="0"/>
              <a:t/>
            </a:r>
            <a:br>
              <a:rPr lang="en-US" sz="1200" dirty="0" smtClean="0"/>
            </a:br>
            <a:r>
              <a:rPr lang="he-IL" sz="1200" dirty="0" smtClean="0"/>
              <a:t>"חזון אישי", מנחה חווייתית, מנטורית, כותבת מהלב, מוקירה טכנולוגיות, שואפת להעצים חייהם של אלפי ילדים והורים דרך חוזקותיהם. בחזוני נסיעות ברחבי העולם, נהיגה במכונית מרוץ, שחייה למרחקים בים וזמן פנוי ומשובח עם בּני.  </a:t>
            </a:r>
            <a:endParaRPr lang="en-US" sz="1200" dirty="0"/>
          </a:p>
        </p:txBody>
      </p:sp>
      <p:sp>
        <p:nvSpPr>
          <p:cNvPr id="10" name="TextBox 9"/>
          <p:cNvSpPr txBox="1"/>
          <p:nvPr/>
        </p:nvSpPr>
        <p:spPr>
          <a:xfrm>
            <a:off x="4067944" y="0"/>
            <a:ext cx="936104" cy="1015663"/>
          </a:xfrm>
          <a:prstGeom prst="rect">
            <a:avLst/>
          </a:prstGeom>
          <a:solidFill>
            <a:schemeClr val="bg2"/>
          </a:solidFill>
        </p:spPr>
        <p:txBody>
          <a:bodyPr wrap="square" rtlCol="0">
            <a:spAutoFit/>
          </a:bodyPr>
          <a:lstStyle/>
          <a:p>
            <a:r>
              <a:rPr lang="he-IL" sz="1200" b="1" dirty="0" smtClean="0">
                <a:solidFill>
                  <a:schemeClr val="bg2">
                    <a:lumMod val="50000"/>
                  </a:schemeClr>
                </a:solidFill>
              </a:rPr>
              <a:t>מעניקה לאנשים </a:t>
            </a:r>
            <a:r>
              <a:rPr lang="en-US" sz="1200" b="1" dirty="0" smtClean="0">
                <a:solidFill>
                  <a:schemeClr val="bg2">
                    <a:lumMod val="50000"/>
                  </a:schemeClr>
                </a:solidFill>
              </a:rPr>
              <a:t/>
            </a:r>
            <a:br>
              <a:rPr lang="en-US" sz="1200" b="1" dirty="0" smtClean="0">
                <a:solidFill>
                  <a:schemeClr val="bg2">
                    <a:lumMod val="50000"/>
                  </a:schemeClr>
                </a:solidFill>
              </a:rPr>
            </a:br>
            <a:r>
              <a:rPr lang="he-IL" sz="1200" b="1" dirty="0" smtClean="0">
                <a:solidFill>
                  <a:schemeClr val="bg2">
                    <a:lumMod val="50000"/>
                  </a:schemeClr>
                </a:solidFill>
              </a:rPr>
              <a:t>כוח לחלום </a:t>
            </a:r>
            <a:r>
              <a:rPr lang="en-US" sz="1200" b="1" dirty="0" smtClean="0">
                <a:solidFill>
                  <a:schemeClr val="bg2">
                    <a:lumMod val="50000"/>
                  </a:schemeClr>
                </a:solidFill>
              </a:rPr>
              <a:t/>
            </a:r>
            <a:br>
              <a:rPr lang="en-US" sz="1200" b="1" dirty="0" smtClean="0">
                <a:solidFill>
                  <a:schemeClr val="bg2">
                    <a:lumMod val="50000"/>
                  </a:schemeClr>
                </a:solidFill>
              </a:rPr>
            </a:br>
            <a:r>
              <a:rPr lang="he-IL" sz="1200" b="1" dirty="0" smtClean="0">
                <a:solidFill>
                  <a:schemeClr val="bg2">
                    <a:lumMod val="50000"/>
                  </a:schemeClr>
                </a:solidFill>
              </a:rPr>
              <a:t>ואומץ להגשים</a:t>
            </a:r>
            <a:endParaRPr lang="en-US" sz="1200" b="1" dirty="0">
              <a:solidFill>
                <a:schemeClr val="bg2">
                  <a:lumMod val="50000"/>
                </a:schemeClr>
              </a:solidFill>
            </a:endParaRPr>
          </a:p>
        </p:txBody>
      </p:sp>
      <p:sp>
        <p:nvSpPr>
          <p:cNvPr id="11" name="TextBox 10"/>
          <p:cNvSpPr txBox="1"/>
          <p:nvPr/>
        </p:nvSpPr>
        <p:spPr>
          <a:xfrm>
            <a:off x="-396552" y="2780928"/>
            <a:ext cx="2016224" cy="430887"/>
          </a:xfrm>
          <a:prstGeom prst="rect">
            <a:avLst/>
          </a:prstGeom>
          <a:solidFill>
            <a:schemeClr val="bg2"/>
          </a:solidFill>
        </p:spPr>
        <p:txBody>
          <a:bodyPr wrap="square" rtlCol="0">
            <a:spAutoFit/>
          </a:bodyPr>
          <a:lstStyle/>
          <a:p>
            <a:r>
              <a:rPr lang="he-IL" sz="1100" b="1" dirty="0" smtClean="0">
                <a:solidFill>
                  <a:schemeClr val="bg2">
                    <a:lumMod val="50000"/>
                  </a:schemeClr>
                </a:solidFill>
              </a:rPr>
              <a:t>סיום תוכנית בהנחייתי להעצמת נשים לתפקיד מפתח</a:t>
            </a:r>
            <a:endParaRPr lang="en-US" sz="1100" b="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he-IL" dirty="0" smtClean="0"/>
              <a:t>חזון ויעדים</a:t>
            </a:r>
            <a:endParaRPr lang="en-US" dirty="0"/>
          </a:p>
        </p:txBody>
      </p:sp>
      <p:sp>
        <p:nvSpPr>
          <p:cNvPr id="3" name="Content Placeholder 2"/>
          <p:cNvSpPr>
            <a:spLocks noGrp="1"/>
          </p:cNvSpPr>
          <p:nvPr>
            <p:ph idx="1"/>
          </p:nvPr>
        </p:nvSpPr>
        <p:spPr>
          <a:xfrm>
            <a:off x="457200" y="1268760"/>
            <a:ext cx="7239000" cy="5186976"/>
          </a:xfrm>
        </p:spPr>
        <p:txBody>
          <a:bodyPr>
            <a:normAutofit/>
          </a:bodyPr>
          <a:lstStyle/>
          <a:p>
            <a:pPr algn="ctr" rtl="1">
              <a:buNone/>
            </a:pPr>
            <a:r>
              <a:rPr lang="he-IL" sz="2400" b="1" dirty="0" smtClean="0">
                <a:solidFill>
                  <a:schemeClr val="tx2"/>
                </a:solidFill>
              </a:rPr>
              <a:t>החזון</a:t>
            </a:r>
            <a:r>
              <a:rPr lang="he-IL" sz="2400" dirty="0" smtClean="0"/>
              <a:t> משפחה יציבה בה כל אחד חש בטוח, משמעותי וצומח. משפחה שהינה מקור לגאווה, תמיכה ויצירה.</a:t>
            </a:r>
          </a:p>
          <a:p>
            <a:pPr algn="ctr" rtl="1">
              <a:buNone/>
            </a:pPr>
            <a:r>
              <a:rPr lang="en-US" sz="2000" b="1" dirty="0" smtClean="0">
                <a:solidFill>
                  <a:schemeClr val="tx2"/>
                </a:solidFill>
              </a:rPr>
              <a:t/>
            </a:r>
            <a:br>
              <a:rPr lang="en-US" sz="2000" b="1" dirty="0" smtClean="0">
                <a:solidFill>
                  <a:schemeClr val="tx2"/>
                </a:solidFill>
              </a:rPr>
            </a:br>
            <a:endParaRPr lang="he-IL" sz="2000" b="1" dirty="0" smtClean="0">
              <a:solidFill>
                <a:schemeClr val="tx2"/>
              </a:solidFill>
            </a:endParaRPr>
          </a:p>
          <a:p>
            <a:pPr algn="ctr" rtl="1">
              <a:buNone/>
            </a:pPr>
            <a:r>
              <a:rPr lang="he-IL" sz="1800" b="1" dirty="0" smtClean="0">
                <a:solidFill>
                  <a:schemeClr val="tx2"/>
                </a:solidFill>
              </a:rPr>
              <a:t>הייעוד</a:t>
            </a:r>
          </a:p>
          <a:p>
            <a:pPr algn="ctr" rtl="1">
              <a:buNone/>
            </a:pPr>
            <a:r>
              <a:rPr lang="he-IL" sz="1800" dirty="0" smtClean="0"/>
              <a:t>לאפשר למשפחות מאמצות</a:t>
            </a:r>
            <a:r>
              <a:rPr lang="en-US" sz="1800" dirty="0" smtClean="0"/>
              <a:t/>
            </a:r>
            <a:br>
              <a:rPr lang="en-US" sz="1800" dirty="0" smtClean="0"/>
            </a:br>
            <a:r>
              <a:rPr lang="he-IL" sz="1800" dirty="0" smtClean="0"/>
              <a:t>לבקש </a:t>
            </a:r>
            <a:r>
              <a:rPr lang="he-IL" sz="1800" b="1" dirty="0" smtClean="0">
                <a:solidFill>
                  <a:srgbClr val="FF0000"/>
                </a:solidFill>
              </a:rPr>
              <a:t>ולקבל עזרה </a:t>
            </a:r>
            <a:r>
              <a:rPr lang="he-IL" sz="1800" b="1" dirty="0" smtClean="0"/>
              <a:t>בקלות במהירות ובאפקטיביות</a:t>
            </a:r>
            <a:r>
              <a:rPr lang="he-IL" sz="1800" dirty="0" smtClean="0"/>
              <a:t>. </a:t>
            </a:r>
            <a:r>
              <a:rPr lang="en-US" sz="1800" dirty="0" smtClean="0"/>
              <a:t/>
            </a:r>
            <a:br>
              <a:rPr lang="en-US" sz="1800" dirty="0" smtClean="0"/>
            </a:br>
            <a:endParaRPr lang="he-IL" sz="1800" dirty="0" smtClean="0"/>
          </a:p>
          <a:p>
            <a:pPr algn="r" rtl="1">
              <a:buNone/>
            </a:pPr>
            <a:endParaRPr lang="he-IL" sz="1600" b="1" dirty="0" smtClean="0">
              <a:solidFill>
                <a:schemeClr val="tx2"/>
              </a:solidFill>
            </a:endParaRPr>
          </a:p>
          <a:p>
            <a:pPr algn="r" rtl="1">
              <a:buNone/>
            </a:pPr>
            <a:endParaRPr lang="he-IL" sz="1600" b="1" dirty="0" smtClean="0">
              <a:solidFill>
                <a:schemeClr val="tx2"/>
              </a:solidFill>
            </a:endParaRPr>
          </a:p>
          <a:p>
            <a:pPr algn="r" rtl="1">
              <a:buNone/>
            </a:pPr>
            <a:r>
              <a:rPr lang="he-IL" sz="1600" b="1" dirty="0" smtClean="0">
                <a:solidFill>
                  <a:schemeClr val="tx2"/>
                </a:solidFill>
              </a:rPr>
              <a:t>היעדים שלנו:</a:t>
            </a:r>
          </a:p>
          <a:p>
            <a:pPr marL="457200" indent="-457200" algn="r" rtl="1">
              <a:buAutoNum type="arabicPeriod"/>
            </a:pPr>
            <a:r>
              <a:rPr lang="he-IL" sz="1600" b="1" dirty="0" smtClean="0"/>
              <a:t>הדרכה</a:t>
            </a:r>
            <a:r>
              <a:rPr lang="he-IL" sz="1600" dirty="0" smtClean="0"/>
              <a:t>, תמיכה והשראה נגישה בכל עת ומקום. </a:t>
            </a:r>
            <a:r>
              <a:rPr lang="en-US" sz="1600" b="1" dirty="0" smtClean="0"/>
              <a:t/>
            </a:r>
            <a:br>
              <a:rPr lang="en-US" sz="1600" b="1" dirty="0" smtClean="0"/>
            </a:br>
            <a:r>
              <a:rPr lang="he-IL" sz="1600" dirty="0" smtClean="0"/>
              <a:t>לאלפי אנשים בשנה בישראל ובהמשך גם בחו"ל (במבחר שפות).</a:t>
            </a:r>
          </a:p>
          <a:p>
            <a:pPr marL="457200" indent="-457200" algn="r" rtl="1">
              <a:buAutoNum type="arabicPeriod"/>
            </a:pPr>
            <a:r>
              <a:rPr lang="he-IL" sz="1600" b="1" dirty="0" smtClean="0"/>
              <a:t>מרחבים פיזיים (חוות סוסים) קרובים</a:t>
            </a:r>
            <a:r>
              <a:rPr lang="he-IL" sz="1600" dirty="0" smtClean="0"/>
              <a:t> לקבלת עזרה</a:t>
            </a:r>
            <a:r>
              <a:rPr lang="he-IL" sz="1600" dirty="0" smtClean="0">
                <a:solidFill>
                  <a:srgbClr val="FF0000"/>
                </a:solidFill>
              </a:rPr>
              <a:t> </a:t>
            </a:r>
            <a:r>
              <a:rPr lang="he-IL" sz="1600" dirty="0" smtClean="0"/>
              <a:t>ולהעצמה אישית משפחתית.</a:t>
            </a:r>
          </a:p>
          <a:p>
            <a:pPr marL="457200" indent="-457200" algn="r" rtl="1">
              <a:buAutoNum type="arabicPeriod"/>
            </a:pPr>
            <a:r>
              <a:rPr lang="he-IL" sz="1600" b="1" dirty="0" smtClean="0"/>
              <a:t>מפגשים פיזיים </a:t>
            </a:r>
            <a:r>
              <a:rPr lang="he-IL" sz="1600" dirty="0" smtClean="0"/>
              <a:t>לשיתוף בין אישי </a:t>
            </a:r>
            <a:r>
              <a:rPr lang="he-IL" sz="1600" b="1" dirty="0" smtClean="0"/>
              <a:t>לחיזוק הקשרים המשפחתיים</a:t>
            </a:r>
            <a:r>
              <a:rPr lang="he-IL" sz="1600" dirty="0" smtClean="0"/>
              <a:t>.</a:t>
            </a:r>
            <a:endParaRPr lang="en-US" sz="1600" dirty="0"/>
          </a:p>
        </p:txBody>
      </p:sp>
      <p:pic>
        <p:nvPicPr>
          <p:cNvPr id="5" name="Picture 4" descr="100_1536.JPG"/>
          <p:cNvPicPr>
            <a:picLocks noChangeAspect="1"/>
          </p:cNvPicPr>
          <p:nvPr/>
        </p:nvPicPr>
        <p:blipFill>
          <a:blip r:embed="rId2" cstate="print"/>
          <a:stretch>
            <a:fillRect/>
          </a:stretch>
        </p:blipFill>
        <p:spPr>
          <a:xfrm>
            <a:off x="6839744" y="2636912"/>
            <a:ext cx="2304256" cy="12961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60688"/>
          </a:xfrm>
        </p:spPr>
        <p:txBody>
          <a:bodyPr>
            <a:normAutofit/>
          </a:bodyPr>
          <a:lstStyle/>
          <a:p>
            <a:pPr algn="r"/>
            <a:r>
              <a:rPr lang="he-IL" b="1" dirty="0" smtClean="0"/>
              <a:t> נתונים </a:t>
            </a:r>
            <a:r>
              <a:rPr lang="he-IL" sz="2400" b="1" dirty="0" smtClean="0"/>
              <a:t>מעודכנים לשנים 2008-2012</a:t>
            </a:r>
            <a:endParaRPr lang="he-IL" b="1" dirty="0"/>
          </a:p>
        </p:txBody>
      </p:sp>
      <p:sp>
        <p:nvSpPr>
          <p:cNvPr id="3" name="Content Placeholder 2"/>
          <p:cNvSpPr>
            <a:spLocks noGrp="1"/>
          </p:cNvSpPr>
          <p:nvPr>
            <p:ph idx="1"/>
          </p:nvPr>
        </p:nvSpPr>
        <p:spPr>
          <a:xfrm>
            <a:off x="457200" y="1124744"/>
            <a:ext cx="7355160" cy="5472608"/>
          </a:xfrm>
        </p:spPr>
        <p:txBody>
          <a:bodyPr>
            <a:normAutofit lnSpcReduction="10000"/>
          </a:bodyPr>
          <a:lstStyle/>
          <a:p>
            <a:pPr algn="r" rtl="1"/>
            <a:r>
              <a:rPr lang="he-IL" sz="2000" b="1" dirty="0" smtClean="0"/>
              <a:t>משך</a:t>
            </a:r>
            <a:r>
              <a:rPr lang="he-IL" sz="2000" dirty="0" smtClean="0"/>
              <a:t> תהליך האימוץ (שלנו) 3 חודשים קל ומסודר. ולעיתים שנים ארוכות ומתישות (תלוי בדרישות המשפחה).</a:t>
            </a:r>
          </a:p>
          <a:p>
            <a:pPr algn="r" rtl="1"/>
            <a:r>
              <a:rPr lang="he-IL" sz="2000" dirty="0" smtClean="0"/>
              <a:t>1937-2009:  </a:t>
            </a:r>
            <a:r>
              <a:rPr lang="he-IL" sz="2000" b="1" dirty="0" smtClean="0"/>
              <a:t>15,000 אימוצים </a:t>
            </a:r>
            <a:r>
              <a:rPr lang="he-IL" sz="2000" dirty="0" smtClean="0"/>
              <a:t>ומאז נוספו כ-700.</a:t>
            </a:r>
            <a:r>
              <a:rPr lang="en-US" sz="2000" dirty="0" smtClean="0"/>
              <a:t/>
            </a:r>
            <a:br>
              <a:rPr lang="en-US" sz="2000" dirty="0" smtClean="0"/>
            </a:br>
            <a:r>
              <a:rPr lang="he-IL" sz="2000" dirty="0" smtClean="0"/>
              <a:t>= מעל 10,000 הורים מאמצים רלוונטיים + ילדים + 3,000 בוגרים</a:t>
            </a:r>
            <a:r>
              <a:rPr lang="en-US" sz="2000" dirty="0" smtClean="0"/>
              <a:t/>
            </a:r>
            <a:br>
              <a:rPr lang="en-US" sz="2000" dirty="0" smtClean="0"/>
            </a:br>
            <a:r>
              <a:rPr lang="he-IL" sz="2000" dirty="0" smtClean="0"/>
              <a:t>2004-2009 </a:t>
            </a:r>
            <a:r>
              <a:rPr lang="he-IL" sz="2000" b="1" dirty="0" smtClean="0"/>
              <a:t>כ-250 ילדים בשנה</a:t>
            </a:r>
            <a:r>
              <a:rPr lang="he-IL" sz="2000" dirty="0" smtClean="0"/>
              <a:t>: 2/3 מחו"ל   </a:t>
            </a:r>
            <a:r>
              <a:rPr lang="en-US" sz="2000" dirty="0" smtClean="0"/>
              <a:t/>
            </a:r>
            <a:br>
              <a:rPr lang="en-US" sz="2000" dirty="0" smtClean="0"/>
            </a:br>
            <a:endParaRPr lang="he-IL" sz="2000" dirty="0" smtClean="0"/>
          </a:p>
          <a:p>
            <a:pPr algn="r" rtl="1"/>
            <a:endParaRPr lang="he-IL" sz="2000" dirty="0" smtClean="0"/>
          </a:p>
          <a:p>
            <a:pPr algn="r" rtl="1"/>
            <a:endParaRPr lang="he-IL" sz="2000" dirty="0" smtClean="0"/>
          </a:p>
          <a:p>
            <a:pPr algn="r" rtl="1"/>
            <a:endParaRPr lang="he-IL" sz="2000" dirty="0" smtClean="0"/>
          </a:p>
          <a:p>
            <a:pPr algn="r" rtl="1"/>
            <a:endParaRPr lang="he-IL" sz="2000" dirty="0" smtClean="0"/>
          </a:p>
          <a:p>
            <a:pPr algn="r" rtl="1"/>
            <a:endParaRPr lang="he-IL" sz="2000" dirty="0" smtClean="0"/>
          </a:p>
          <a:p>
            <a:pPr algn="r" rtl="1">
              <a:buNone/>
            </a:pPr>
            <a:endParaRPr lang="he-IL" sz="2000" dirty="0" smtClean="0"/>
          </a:p>
          <a:p>
            <a:pPr algn="r" rtl="1"/>
            <a:r>
              <a:rPr lang="he-IL" sz="1600" dirty="0" smtClean="0"/>
              <a:t>בין 2004-2009 כ-500 משפחות פנו מדי שנה לבקשת לאימוץ, לא מתוך המשפחה.</a:t>
            </a:r>
          </a:p>
          <a:p>
            <a:pPr algn="r" rtl="1"/>
            <a:r>
              <a:rPr lang="he-IL" sz="1600" dirty="0" smtClean="0"/>
              <a:t>325,000</a:t>
            </a:r>
            <a:r>
              <a:rPr lang="he-IL" sz="1800" dirty="0" smtClean="0"/>
              <a:t> ילדים בסיכון. 9,000 חיים מחוץ למשפחה הביולוגית. </a:t>
            </a:r>
          </a:p>
          <a:p>
            <a:pPr algn="r" rtl="1"/>
            <a:r>
              <a:rPr lang="he-IL" sz="1800" b="1" dirty="0" smtClean="0"/>
              <a:t>כ-1,500 משפחות אומנה </a:t>
            </a:r>
            <a:r>
              <a:rPr lang="he-IL" sz="1800" dirty="0" smtClean="0"/>
              <a:t>ולהם 2,500 ילדים בגילאים 7-18 דרך 3 עמותות.</a:t>
            </a:r>
            <a:r>
              <a:rPr lang="en-US" sz="1800" dirty="0" smtClean="0"/>
              <a:t/>
            </a:r>
            <a:br>
              <a:rPr lang="en-US" sz="1800" dirty="0" smtClean="0"/>
            </a:br>
            <a:r>
              <a:rPr lang="he-IL" sz="1200" dirty="0" smtClean="0"/>
              <a:t>רוב הנתונים מתוך: המאמר "ילדים מאומצים ומשפחות מאמצות", ד"ר גורבטוב וד"ר בן-משה </a:t>
            </a:r>
            <a:r>
              <a:rPr lang="he-IL" sz="1800" b="1" dirty="0" smtClean="0">
                <a:solidFill>
                  <a:srgbClr val="0070C0"/>
                </a:solidFill>
                <a:hlinkClick r:id="rId2"/>
              </a:rPr>
              <a:t>בקישור</a:t>
            </a:r>
            <a:endParaRPr lang="he-IL" sz="1800" b="1" dirty="0" smtClean="0">
              <a:solidFill>
                <a:srgbClr val="0070C0"/>
              </a:solidFill>
            </a:endParaRPr>
          </a:p>
          <a:p>
            <a:pPr algn="r" rtl="1"/>
            <a:endParaRPr lang="he-IL" sz="3200" dirty="0"/>
          </a:p>
        </p:txBody>
      </p:sp>
      <p:graphicFrame>
        <p:nvGraphicFramePr>
          <p:cNvPr id="4" name="Chart 3"/>
          <p:cNvGraphicFramePr/>
          <p:nvPr/>
        </p:nvGraphicFramePr>
        <p:xfrm>
          <a:off x="1331640" y="2852936"/>
          <a:ext cx="6120680"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6117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5"/>
            <a:ext cx="6984776" cy="1152128"/>
          </a:xfrm>
          <a:ln>
            <a:solidFill>
              <a:schemeClr val="accent1"/>
            </a:solidFill>
          </a:ln>
        </p:spPr>
        <p:txBody>
          <a:bodyPr>
            <a:normAutofit/>
          </a:bodyPr>
          <a:lstStyle/>
          <a:p>
            <a:pPr rtl="1"/>
            <a:r>
              <a:rPr lang="en-US" dirty="0" smtClean="0"/>
              <a:t>Post </a:t>
            </a:r>
            <a:r>
              <a:rPr lang="he-IL" dirty="0" smtClean="0"/>
              <a:t>אימוץ    </a:t>
            </a:r>
            <a:r>
              <a:rPr lang="he-IL" sz="3600" dirty="0" smtClean="0"/>
              <a:t>קשיים ושאיפות  </a:t>
            </a:r>
            <a:r>
              <a:rPr lang="he-IL" dirty="0" smtClean="0"/>
              <a:t/>
            </a:r>
            <a:br>
              <a:rPr lang="he-IL" dirty="0" smtClean="0"/>
            </a:br>
            <a:r>
              <a:rPr lang="he-IL" sz="3100" dirty="0" smtClean="0"/>
              <a:t>"</a:t>
            </a:r>
            <a:r>
              <a:rPr lang="he-IL" sz="2700" dirty="0" smtClean="0">
                <a:latin typeface="Arial" pitchFamily="34" charset="0"/>
                <a:cs typeface="Arial" pitchFamily="34" charset="0"/>
              </a:rPr>
              <a:t>את לא האמא האמיתית שלי!"</a:t>
            </a:r>
            <a:endParaRPr lang="en-US" u="sng" dirty="0">
              <a:latin typeface="Arial" pitchFamily="34" charset="0"/>
              <a:cs typeface="Arial" pitchFamily="34" charset="0"/>
            </a:endParaRPr>
          </a:p>
        </p:txBody>
      </p:sp>
      <p:sp>
        <p:nvSpPr>
          <p:cNvPr id="3" name="Text Placeholder 2"/>
          <p:cNvSpPr>
            <a:spLocks noGrp="1"/>
          </p:cNvSpPr>
          <p:nvPr>
            <p:ph type="body" idx="1"/>
          </p:nvPr>
        </p:nvSpPr>
        <p:spPr>
          <a:xfrm>
            <a:off x="1547664" y="1916832"/>
            <a:ext cx="6255488" cy="4176464"/>
          </a:xfrm>
        </p:spPr>
        <p:txBody>
          <a:bodyPr>
            <a:normAutofit fontScale="62500" lnSpcReduction="20000"/>
          </a:bodyPr>
          <a:lstStyle/>
          <a:p>
            <a:pPr rtl="1">
              <a:buFont typeface="Arial" pitchFamily="34" charset="0"/>
              <a:buChar char="•"/>
            </a:pPr>
            <a:r>
              <a:rPr lang="he-IL" sz="2600" b="1" dirty="0" smtClean="0"/>
              <a:t>זהות אישית </a:t>
            </a:r>
            <a:r>
              <a:rPr lang="he-IL" sz="2600" dirty="0" smtClean="0"/>
              <a:t>(של הילד) ומשפחתית, שורשים</a:t>
            </a:r>
          </a:p>
          <a:p>
            <a:pPr rtl="1">
              <a:buFont typeface="Arial" pitchFamily="34" charset="0"/>
              <a:buChar char="•"/>
            </a:pPr>
            <a:r>
              <a:rPr lang="he-IL" sz="2600" b="1" dirty="0" smtClean="0"/>
              <a:t>גנטיקה</a:t>
            </a:r>
            <a:r>
              <a:rPr lang="he-IL" sz="2600" dirty="0" smtClean="0"/>
              <a:t>, רקע סביבתי, אומנות, בתי ילדים</a:t>
            </a:r>
          </a:p>
          <a:p>
            <a:pPr rtl="1">
              <a:buFont typeface="Arial" pitchFamily="34" charset="0"/>
              <a:buChar char="•"/>
            </a:pPr>
            <a:r>
              <a:rPr lang="he-IL" sz="2600" b="1" dirty="0" smtClean="0"/>
              <a:t>חסכים</a:t>
            </a:r>
            <a:r>
              <a:rPr lang="he-IL" sz="2600" dirty="0" smtClean="0"/>
              <a:t> רגשיים, ידע, מיומנויות חברתיות</a:t>
            </a:r>
          </a:p>
          <a:p>
            <a:pPr rtl="1">
              <a:buFont typeface="Arial" pitchFamily="34" charset="0"/>
              <a:buChar char="•"/>
            </a:pPr>
            <a:r>
              <a:rPr lang="he-IL" sz="2600" b="1" dirty="0" smtClean="0"/>
              <a:t>פוסטראומה:</a:t>
            </a:r>
            <a:r>
              <a:rPr lang="he-IL" sz="2600" dirty="0" smtClean="0"/>
              <a:t> חרדות, נטישה</a:t>
            </a:r>
          </a:p>
          <a:p>
            <a:pPr rtl="1">
              <a:buFont typeface="Arial" pitchFamily="34" charset="0"/>
              <a:buChar char="•"/>
            </a:pPr>
            <a:r>
              <a:rPr lang="he-IL" sz="2600" b="1" dirty="0" smtClean="0"/>
              <a:t>תמונות, מכתבים, תיק אימוץ, קשר.</a:t>
            </a:r>
          </a:p>
          <a:p>
            <a:pPr rtl="1">
              <a:buFont typeface="Arial" pitchFamily="34" charset="0"/>
              <a:buChar char="•"/>
            </a:pPr>
            <a:r>
              <a:rPr lang="he-IL" sz="2600" b="1" dirty="0" smtClean="0"/>
              <a:t>בעיות התנהגות</a:t>
            </a:r>
            <a:r>
              <a:rPr lang="he-IL" sz="2600" dirty="0" smtClean="0"/>
              <a:t>: אלימות לסוגיה, איומים</a:t>
            </a:r>
          </a:p>
          <a:p>
            <a:pPr rtl="1">
              <a:buFont typeface="Arial" pitchFamily="34" charset="0"/>
              <a:buChar char="•"/>
            </a:pPr>
            <a:r>
              <a:rPr lang="he-IL" sz="2600" dirty="0" smtClean="0"/>
              <a:t>לקויות, </a:t>
            </a:r>
            <a:r>
              <a:rPr lang="en-US" sz="2600" dirty="0" smtClean="0"/>
              <a:t>ADHD</a:t>
            </a:r>
            <a:endParaRPr lang="he-IL" sz="2600" dirty="0" smtClean="0"/>
          </a:p>
          <a:p>
            <a:pPr rtl="1">
              <a:buFont typeface="Arial" pitchFamily="34" charset="0"/>
              <a:buChar char="•"/>
            </a:pPr>
            <a:r>
              <a:rPr lang="he-IL" sz="2600" dirty="0" smtClean="0"/>
              <a:t>תחושת </a:t>
            </a:r>
            <a:r>
              <a:rPr lang="he-IL" sz="2600" b="1" dirty="0" smtClean="0"/>
              <a:t>בדידות</a:t>
            </a:r>
            <a:r>
              <a:rPr lang="he-IL" sz="2600" dirty="0" smtClean="0"/>
              <a:t>/ </a:t>
            </a:r>
            <a:r>
              <a:rPr lang="he-IL" sz="2600" b="1" dirty="0" smtClean="0"/>
              <a:t>שונות</a:t>
            </a:r>
            <a:r>
              <a:rPr lang="he-IL" sz="2600" dirty="0" smtClean="0"/>
              <a:t> (לילד/ משפחה)</a:t>
            </a:r>
          </a:p>
          <a:p>
            <a:pPr rtl="1">
              <a:buFont typeface="Arial" pitchFamily="34" charset="0"/>
              <a:buChar char="•"/>
            </a:pPr>
            <a:r>
              <a:rPr lang="he-IL" sz="2600" dirty="0" smtClean="0"/>
              <a:t>שיפור</a:t>
            </a:r>
            <a:r>
              <a:rPr lang="he-IL" sz="2600" b="1" dirty="0" smtClean="0"/>
              <a:t> הדימוי והערך עצמי</a:t>
            </a:r>
          </a:p>
          <a:p>
            <a:pPr rtl="1">
              <a:buFont typeface="Arial" pitchFamily="34" charset="0"/>
              <a:buChar char="•"/>
            </a:pPr>
            <a:r>
              <a:rPr lang="he-IL" sz="2600" dirty="0" smtClean="0"/>
              <a:t>שמירה על </a:t>
            </a:r>
            <a:r>
              <a:rPr lang="he-IL" sz="2600" b="1" dirty="0" smtClean="0"/>
              <a:t>איזון בחיי ההורים </a:t>
            </a:r>
            <a:r>
              <a:rPr lang="he-IL" sz="2600" dirty="0" smtClean="0"/>
              <a:t>(עבודה/ זוגיות) </a:t>
            </a:r>
          </a:p>
          <a:p>
            <a:pPr rtl="1">
              <a:buFont typeface="Arial" pitchFamily="34" charset="0"/>
              <a:buChar char="•"/>
            </a:pPr>
            <a:r>
              <a:rPr lang="he-IL" sz="2600" dirty="0" smtClean="0"/>
              <a:t>טיפול ומניעת </a:t>
            </a:r>
            <a:r>
              <a:rPr lang="he-IL" sz="2600" b="1" dirty="0" smtClean="0"/>
              <a:t>משברים/ פיצוצים </a:t>
            </a:r>
            <a:r>
              <a:rPr lang="he-IL" sz="2600" dirty="0" smtClean="0"/>
              <a:t>תובעי אנרגיה רבה לצד מימוש שאיפות גדולות  ומטרות קטנות</a:t>
            </a:r>
          </a:p>
          <a:p>
            <a:pPr rtl="1">
              <a:buFont typeface="Arial" pitchFamily="34" charset="0"/>
              <a:buChar char="•"/>
            </a:pPr>
            <a:r>
              <a:rPr lang="he-IL" sz="2600" dirty="0" smtClean="0"/>
              <a:t>התמודדות רבה עם: מערכת החינוך, משפחה</a:t>
            </a:r>
          </a:p>
          <a:p>
            <a:pPr rtl="1">
              <a:buFont typeface="Arial" pitchFamily="34" charset="0"/>
              <a:buChar char="•"/>
            </a:pPr>
            <a:r>
              <a:rPr lang="he-IL" sz="2600" b="1" dirty="0" smtClean="0"/>
              <a:t>התשוקה</a:t>
            </a:r>
            <a:r>
              <a:rPr lang="he-IL" sz="2600" dirty="0" smtClean="0"/>
              <a:t> למשפחה אוהבת, בטוחה, קבועה, </a:t>
            </a:r>
            <a:r>
              <a:rPr lang="en-US" sz="2600" dirty="0" smtClean="0"/>
              <a:t/>
            </a:r>
            <a:br>
              <a:rPr lang="en-US" sz="2600" dirty="0" smtClean="0"/>
            </a:br>
            <a:r>
              <a:rPr lang="he-IL" sz="2600" dirty="0" smtClean="0"/>
              <a:t>להיות כמו כולם, ילד רגיל (משפחה חד הורית).</a:t>
            </a:r>
          </a:p>
          <a:p>
            <a:endParaRPr lang="he-IL" dirty="0" smtClean="0"/>
          </a:p>
          <a:p>
            <a:endParaRPr lang="en-US" dirty="0"/>
          </a:p>
        </p:txBody>
      </p:sp>
      <p:pic>
        <p:nvPicPr>
          <p:cNvPr id="4" name="Picture 3" descr="100_2566.JPG"/>
          <p:cNvPicPr>
            <a:picLocks noChangeAspect="1"/>
          </p:cNvPicPr>
          <p:nvPr/>
        </p:nvPicPr>
        <p:blipFill>
          <a:blip r:embed="rId2" cstate="print"/>
          <a:stretch>
            <a:fillRect/>
          </a:stretch>
        </p:blipFill>
        <p:spPr>
          <a:xfrm>
            <a:off x="0" y="5013176"/>
            <a:ext cx="3279686" cy="1844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500"/>
                                        <p:tgtEl>
                                          <p:spTgt spid="3">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up)">
                                      <p:cBhvr>
                                        <p:cTn id="31" dur="500"/>
                                        <p:tgtEl>
                                          <p:spTgt spid="3">
                                            <p:txEl>
                                              <p:pRg st="8" end="8"/>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up)">
                                      <p:cBhvr>
                                        <p:cTn id="34" dur="500"/>
                                        <p:tgtEl>
                                          <p:spTgt spid="3">
                                            <p:txEl>
                                              <p:pRg st="9" end="9"/>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up)">
                                      <p:cBhvr>
                                        <p:cTn id="40" dur="500"/>
                                        <p:tgtEl>
                                          <p:spTgt spid="3">
                                            <p:txEl>
                                              <p:pRg st="11" end="11"/>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up)">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7239000" cy="804704"/>
          </a:xfrm>
        </p:spPr>
        <p:txBody>
          <a:bodyPr>
            <a:normAutofit fontScale="90000"/>
          </a:bodyPr>
          <a:lstStyle/>
          <a:p>
            <a:pPr algn="r" rtl="1"/>
            <a:r>
              <a:rPr lang="he-IL" dirty="0" smtClean="0"/>
              <a:t>בשטח קיים </a:t>
            </a:r>
            <a:r>
              <a:rPr lang="en-US" dirty="0" smtClean="0"/>
              <a:t/>
            </a:r>
            <a:br>
              <a:rPr lang="en-US" dirty="0" smtClean="0"/>
            </a:br>
            <a:r>
              <a:rPr lang="he-IL" sz="2800" dirty="0" smtClean="0"/>
              <a:t>מעט מדי מידע,</a:t>
            </a:r>
            <a:r>
              <a:rPr lang="en-US" sz="2800" dirty="0" smtClean="0"/>
              <a:t/>
            </a:r>
            <a:br>
              <a:rPr lang="en-US" sz="2800" dirty="0" smtClean="0"/>
            </a:br>
            <a:r>
              <a:rPr lang="he-IL" sz="2800" dirty="0" smtClean="0"/>
              <a:t>רחוק, יקר, מפוזר, </a:t>
            </a:r>
            <a:r>
              <a:rPr lang="en-US" sz="2800" dirty="0" smtClean="0"/>
              <a:t/>
            </a:r>
            <a:br>
              <a:rPr lang="en-US" sz="2800" dirty="0" smtClean="0"/>
            </a:br>
            <a:r>
              <a:rPr lang="he-IL" sz="2800" dirty="0" smtClean="0"/>
              <a:t>חסרה תמיכה</a:t>
            </a:r>
            <a:endParaRPr lang="en-US" sz="2800" dirty="0"/>
          </a:p>
        </p:txBody>
      </p:sp>
      <p:sp>
        <p:nvSpPr>
          <p:cNvPr id="3" name="Content Placeholder 2"/>
          <p:cNvSpPr>
            <a:spLocks noGrp="1"/>
          </p:cNvSpPr>
          <p:nvPr>
            <p:ph idx="1"/>
          </p:nvPr>
        </p:nvSpPr>
        <p:spPr>
          <a:xfrm>
            <a:off x="971600" y="2348880"/>
            <a:ext cx="7056784" cy="4157049"/>
          </a:xfrm>
        </p:spPr>
        <p:txBody>
          <a:bodyPr>
            <a:normAutofit fontScale="85000" lnSpcReduction="20000"/>
          </a:bodyPr>
          <a:lstStyle/>
          <a:p>
            <a:pPr algn="r" rtl="1"/>
            <a:r>
              <a:rPr lang="he-IL" sz="2000" b="1" dirty="0" smtClean="0"/>
              <a:t>מידע וסדנאות בארץ</a:t>
            </a:r>
            <a:r>
              <a:rPr lang="he-IL" sz="2000" dirty="0" smtClean="0"/>
              <a:t>: השירות למען הילד</a:t>
            </a:r>
            <a:r>
              <a:rPr lang="en-US" sz="2000" dirty="0" smtClean="0"/>
              <a:t>  </a:t>
            </a:r>
            <a:r>
              <a:rPr lang="he-IL" sz="2000" dirty="0" smtClean="0"/>
              <a:t>(מיון והכשרת לפני), עמותות "האומץ לאמץ", "פסיפס"</a:t>
            </a:r>
          </a:p>
          <a:p>
            <a:pPr algn="r" rtl="1"/>
            <a:r>
              <a:rPr lang="he-IL" sz="2000" b="1" dirty="0" smtClean="0"/>
              <a:t>טיפול/ פגישות: </a:t>
            </a:r>
            <a:r>
              <a:rPr lang="he-IL" sz="2000" dirty="0" smtClean="0"/>
              <a:t>פרטי, קליניקות, תל"ם, קופ"ח </a:t>
            </a:r>
          </a:p>
          <a:p>
            <a:pPr algn="r" rtl="1"/>
            <a:r>
              <a:rPr lang="he-IL" sz="2000" b="1" dirty="0" smtClean="0"/>
              <a:t>רשת תמיכה: </a:t>
            </a:r>
            <a:r>
              <a:rPr lang="he-IL" sz="2000" dirty="0" smtClean="0"/>
              <a:t>פייסבוק: קבוצה "מאומצים", דף "חיים אימוץ",  </a:t>
            </a:r>
            <a:r>
              <a:rPr lang="en-US" sz="2000" dirty="0" err="1" smtClean="0"/>
              <a:t>Ynet</a:t>
            </a:r>
            <a:r>
              <a:rPr lang="he-IL" sz="2000" dirty="0" smtClean="0"/>
              <a:t>-פורום אימוץ </a:t>
            </a:r>
          </a:p>
          <a:p>
            <a:pPr algn="r" rtl="1"/>
            <a:r>
              <a:rPr lang="he-IL" sz="2000" b="1" dirty="0" smtClean="0"/>
              <a:t>בי"ס להורים </a:t>
            </a:r>
            <a:r>
              <a:rPr lang="he-IL" sz="2000" dirty="0" smtClean="0"/>
              <a:t>מאמצים "האומץ" + ג'וינט</a:t>
            </a:r>
          </a:p>
          <a:p>
            <a:pPr algn="r" rtl="1"/>
            <a:r>
              <a:rPr lang="he-IL" sz="2000" b="1" dirty="0" smtClean="0"/>
              <a:t>הכשרת מע' החינוך</a:t>
            </a:r>
            <a:r>
              <a:rPr lang="he-IL" sz="2000" dirty="0" smtClean="0"/>
              <a:t>: ג'וינט מתארגן...</a:t>
            </a:r>
          </a:p>
          <a:p>
            <a:pPr algn="r" rtl="1"/>
            <a:r>
              <a:rPr lang="he-IL" sz="2000" b="1" dirty="0" smtClean="0"/>
              <a:t>מידע ותמיכה בחו"ל: </a:t>
            </a:r>
            <a:r>
              <a:rPr lang="he-IL" sz="2000" dirty="0" smtClean="0"/>
              <a:t> </a:t>
            </a:r>
            <a:endParaRPr lang="en-US" sz="2000" dirty="0" smtClean="0"/>
          </a:p>
          <a:p>
            <a:pPr algn="r" rtl="1"/>
            <a:r>
              <a:rPr lang="he-IL" sz="2000" dirty="0" smtClean="0"/>
              <a:t>שרי אלדרג', סדנאות, ספרים , </a:t>
            </a:r>
            <a:r>
              <a:rPr lang="en-US" sz="2000" u="sng" dirty="0" smtClean="0">
                <a:hlinkClick r:id="rId2"/>
              </a:rPr>
              <a:t>http://www.sherrieeldridge.com/</a:t>
            </a:r>
            <a:r>
              <a:rPr lang="he-IL" sz="2000" dirty="0" smtClean="0"/>
              <a:t>  </a:t>
            </a:r>
            <a:endParaRPr lang="en-US" sz="2000" dirty="0" smtClean="0"/>
          </a:p>
          <a:p>
            <a:pPr algn="r">
              <a:buNone/>
            </a:pPr>
            <a:r>
              <a:rPr lang="en-US" sz="2000" u="sng" dirty="0" smtClean="0">
                <a:hlinkClick r:id="rId3"/>
              </a:rPr>
              <a:t>http://www.adoptionjewels.org/</a:t>
            </a:r>
            <a:r>
              <a:rPr lang="he-IL" sz="2000" dirty="0" smtClean="0"/>
              <a:t>     רשת תמיכה שהקימה </a:t>
            </a:r>
            <a:endParaRPr lang="en-US" sz="2000" dirty="0" smtClean="0"/>
          </a:p>
          <a:p>
            <a:r>
              <a:rPr lang="en-US" sz="2000" u="sng" dirty="0" smtClean="0">
                <a:hlinkClick r:id="rId4"/>
              </a:rPr>
              <a:t>http://www.adoptionnetwork.org</a:t>
            </a:r>
            <a:r>
              <a:rPr lang="he-IL" sz="2000" dirty="0" smtClean="0"/>
              <a:t>  קליבלנד ארה"ב </a:t>
            </a:r>
            <a:endParaRPr lang="en-US" sz="2000" dirty="0" smtClean="0"/>
          </a:p>
          <a:p>
            <a:r>
              <a:rPr lang="en-US" sz="2000" u="sng" dirty="0" smtClean="0">
                <a:hlinkClick r:id="rId5"/>
              </a:rPr>
              <a:t>http://www.askimotv.com/</a:t>
            </a:r>
            <a:r>
              <a:rPr lang="he-IL" sz="2000" dirty="0" smtClean="0"/>
              <a:t> שידורי מומחים ויש ערוצים נוספים</a:t>
            </a:r>
            <a:endParaRPr lang="en-US" sz="2000" dirty="0" smtClean="0"/>
          </a:p>
          <a:p>
            <a:r>
              <a:rPr lang="en-US" sz="2000" u="sng" dirty="0" smtClean="0">
                <a:hlinkClick r:id="rId6"/>
              </a:rPr>
              <a:t>http://www.parentshelpingparents.org/parentalstresslinec/parental-stress-line.html</a:t>
            </a:r>
            <a:endParaRPr lang="en-US" sz="2000" dirty="0" smtClean="0"/>
          </a:p>
          <a:p>
            <a:r>
              <a:rPr lang="he-IL" sz="2000" dirty="0" smtClean="0"/>
              <a:t>תמיכה און-ליין למשפחות ופרוייקטים שונים בנושא – השתמשתי !!!</a:t>
            </a:r>
          </a:p>
          <a:p>
            <a:pPr algn="r" rtl="1"/>
            <a:endParaRPr lang="he-IL" sz="2000" dirty="0" smtClean="0"/>
          </a:p>
        </p:txBody>
      </p:sp>
      <p:pic>
        <p:nvPicPr>
          <p:cNvPr id="4" name="Picture 3"/>
          <p:cNvPicPr/>
          <p:nvPr/>
        </p:nvPicPr>
        <p:blipFill>
          <a:blip r:embed="rId7" cstate="print"/>
          <a:srcRect/>
          <a:stretch>
            <a:fillRect/>
          </a:stretch>
        </p:blipFill>
        <p:spPr bwMode="auto">
          <a:xfrm>
            <a:off x="0" y="1"/>
            <a:ext cx="3563888" cy="22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936103"/>
          </a:xfrm>
        </p:spPr>
        <p:txBody>
          <a:bodyPr>
            <a:normAutofit fontScale="90000"/>
          </a:bodyPr>
          <a:lstStyle/>
          <a:p>
            <a:pPr rtl="1"/>
            <a:r>
              <a:rPr lang="he-IL" b="1" dirty="0" smtClean="0"/>
              <a:t>מרחבי עוצמה</a:t>
            </a:r>
            <a:r>
              <a:rPr lang="en-US" b="1" dirty="0" smtClean="0"/>
              <a:t/>
            </a:r>
            <a:br>
              <a:rPr lang="en-US" b="1" dirty="0" smtClean="0"/>
            </a:br>
            <a:r>
              <a:rPr lang="he-IL" sz="3600" b="1" dirty="0" smtClean="0"/>
              <a:t>הייחוד של הפרויקט:</a:t>
            </a:r>
            <a:r>
              <a:rPr lang="en-US" sz="3600" b="1" dirty="0" smtClean="0"/>
              <a:t/>
            </a:r>
            <a:br>
              <a:rPr lang="en-US" sz="3600" b="1" dirty="0" smtClean="0"/>
            </a:br>
            <a:r>
              <a:rPr lang="he-IL" sz="2200" b="1" dirty="0" smtClean="0"/>
              <a:t>מכלול פתרונות מיידיים, פשוטים, זולים</a:t>
            </a:r>
            <a:br>
              <a:rPr lang="he-IL" sz="2200" b="1" dirty="0" smtClean="0"/>
            </a:br>
            <a:r>
              <a:rPr lang="en-US" sz="3100" dirty="0" smtClean="0"/>
              <a:t/>
            </a:r>
            <a:br>
              <a:rPr lang="en-US" sz="3100" dirty="0" smtClean="0"/>
            </a:br>
            <a:endParaRPr lang="en-US" b="1" dirty="0"/>
          </a:p>
        </p:txBody>
      </p:sp>
      <p:sp>
        <p:nvSpPr>
          <p:cNvPr id="3" name="Text Placeholder 2"/>
          <p:cNvSpPr>
            <a:spLocks noGrp="1"/>
          </p:cNvSpPr>
          <p:nvPr>
            <p:ph type="body" idx="1"/>
          </p:nvPr>
        </p:nvSpPr>
        <p:spPr>
          <a:xfrm>
            <a:off x="539552" y="3717032"/>
            <a:ext cx="7429555" cy="3024336"/>
          </a:xfrm>
        </p:spPr>
        <p:txBody>
          <a:bodyPr/>
          <a:lstStyle/>
          <a:p>
            <a:pPr rtl="1"/>
            <a:r>
              <a:rPr lang="he-IL" b="1" dirty="0" smtClean="0"/>
              <a:t>עקרונות מנחים:</a:t>
            </a:r>
          </a:p>
          <a:p>
            <a:pPr rtl="1"/>
            <a:endParaRPr lang="he-IL" b="1" dirty="0" smtClean="0"/>
          </a:p>
          <a:p>
            <a:pPr rtl="1"/>
            <a:r>
              <a:rPr lang="en-US" b="1" dirty="0" smtClean="0"/>
              <a:t>BOND</a:t>
            </a:r>
            <a:r>
              <a:rPr lang="he-IL" dirty="0" smtClean="0"/>
              <a:t>       חיזוק </a:t>
            </a:r>
            <a:r>
              <a:rPr lang="he-IL" b="1" dirty="0" smtClean="0"/>
              <a:t>קשר</a:t>
            </a:r>
            <a:r>
              <a:rPr lang="he-IL" dirty="0" smtClean="0"/>
              <a:t> הורה-ילד: אמון, חוויה, הצלחה</a:t>
            </a:r>
          </a:p>
          <a:p>
            <a:pPr rtl="1"/>
            <a:r>
              <a:rPr lang="he-IL" b="1" dirty="0" smtClean="0"/>
              <a:t>עוצמות</a:t>
            </a:r>
            <a:r>
              <a:rPr lang="he-IL" dirty="0" smtClean="0"/>
              <a:t>     במרכז התהליך טיפוח </a:t>
            </a:r>
            <a:r>
              <a:rPr lang="he-IL" b="1" dirty="0" smtClean="0"/>
              <a:t>החיובי</a:t>
            </a:r>
            <a:r>
              <a:rPr lang="he-IL" dirty="0" smtClean="0"/>
              <a:t>: כישורים/ חוזקות, שאיפות </a:t>
            </a:r>
          </a:p>
          <a:p>
            <a:pPr rtl="1"/>
            <a:r>
              <a:rPr lang="he-IL" b="1" dirty="0" smtClean="0"/>
              <a:t>אי-נוסחא</a:t>
            </a:r>
            <a:r>
              <a:rPr lang="he-IL" dirty="0" smtClean="0"/>
              <a:t>  בהתאם לצורך: </a:t>
            </a:r>
            <a:r>
              <a:rPr lang="he-IL" b="1" dirty="0" smtClean="0"/>
              <a:t>שילוב שיטות </a:t>
            </a:r>
            <a:r>
              <a:rPr lang="he-IL" dirty="0" smtClean="0"/>
              <a:t>בהתאמה למשפחה</a:t>
            </a:r>
          </a:p>
          <a:p>
            <a:pPr rtl="1"/>
            <a:r>
              <a:rPr lang="en-US" b="1" dirty="0" smtClean="0"/>
              <a:t>Real time</a:t>
            </a:r>
            <a:r>
              <a:rPr lang="he-IL" dirty="0" smtClean="0"/>
              <a:t>  </a:t>
            </a:r>
            <a:r>
              <a:rPr lang="en-US" b="1" dirty="0" smtClean="0"/>
              <a:t>On line</a:t>
            </a:r>
            <a:r>
              <a:rPr lang="he-IL" b="1" dirty="0" smtClean="0"/>
              <a:t> </a:t>
            </a:r>
            <a:r>
              <a:rPr lang="he-IL" dirty="0" smtClean="0"/>
              <a:t>+ תיעוד</a:t>
            </a:r>
            <a:endParaRPr lang="en-US" dirty="0" smtClean="0"/>
          </a:p>
          <a:p>
            <a:pPr rtl="1"/>
            <a:r>
              <a:rPr lang="he-IL" b="1" dirty="0" smtClean="0"/>
              <a:t>מנטור</a:t>
            </a:r>
            <a:r>
              <a:rPr lang="he-IL" dirty="0" smtClean="0"/>
              <a:t>       מנהל </a:t>
            </a:r>
            <a:r>
              <a:rPr lang="he-IL" b="1" dirty="0" smtClean="0"/>
              <a:t>משפחה-ליווי</a:t>
            </a:r>
            <a:r>
              <a:rPr lang="he-IL" dirty="0" smtClean="0"/>
              <a:t> מערכתי: מטרות, תהליכים, טיפולים</a:t>
            </a:r>
          </a:p>
          <a:p>
            <a:pPr rtl="1"/>
            <a:endParaRPr lang="en-US" dirty="0"/>
          </a:p>
        </p:txBody>
      </p:sp>
      <p:pic>
        <p:nvPicPr>
          <p:cNvPr id="4" name="Picture 3" descr="Rope.jpg"/>
          <p:cNvPicPr>
            <a:picLocks noChangeAspect="1"/>
          </p:cNvPicPr>
          <p:nvPr/>
        </p:nvPicPr>
        <p:blipFill>
          <a:blip r:embed="rId2" cstate="print"/>
          <a:stretch>
            <a:fillRect/>
          </a:stretch>
        </p:blipFill>
        <p:spPr>
          <a:xfrm>
            <a:off x="0" y="1556792"/>
            <a:ext cx="3749402" cy="2474605"/>
          </a:xfrm>
          <a:prstGeom prst="rect">
            <a:avLst/>
          </a:prstGeom>
        </p:spPr>
      </p:pic>
      <p:sp>
        <p:nvSpPr>
          <p:cNvPr id="5" name="TextBox 4"/>
          <p:cNvSpPr txBox="1"/>
          <p:nvPr/>
        </p:nvSpPr>
        <p:spPr>
          <a:xfrm>
            <a:off x="3923928" y="2132856"/>
            <a:ext cx="3816424" cy="738664"/>
          </a:xfrm>
          <a:prstGeom prst="rect">
            <a:avLst/>
          </a:prstGeom>
          <a:noFill/>
        </p:spPr>
        <p:txBody>
          <a:bodyPr wrap="square" rtlCol="0">
            <a:spAutoFit/>
          </a:bodyPr>
          <a:lstStyle/>
          <a:p>
            <a:r>
              <a:rPr lang="he-IL" sz="1400" dirty="0" smtClean="0"/>
              <a:t>"שני חבלים כי ירצו להתקשר זה עם זה בכורח המציאות יהיה על כל אחד מהם לוותר על חלק כלשהו ממידת אורכו...."</a:t>
            </a:r>
            <a:endParaRPr lang="en-US" sz="1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024744" cy="673144"/>
          </a:xfrm>
        </p:spPr>
        <p:txBody>
          <a:bodyPr>
            <a:normAutofit/>
          </a:bodyPr>
          <a:lstStyle/>
          <a:p>
            <a:pPr algn="r"/>
            <a:r>
              <a:rPr lang="he-IL" b="1" dirty="0" smtClean="0"/>
              <a:t>לקוחות: הורים ובוגרים</a:t>
            </a:r>
            <a:endParaRPr lang="he-IL" b="1" dirty="0"/>
          </a:p>
        </p:txBody>
      </p:sp>
      <p:sp>
        <p:nvSpPr>
          <p:cNvPr id="10" name="TextBox 9"/>
          <p:cNvSpPr txBox="1"/>
          <p:nvPr/>
        </p:nvSpPr>
        <p:spPr>
          <a:xfrm>
            <a:off x="899592" y="1628800"/>
            <a:ext cx="6696744" cy="3754874"/>
          </a:xfrm>
          <a:prstGeom prst="rect">
            <a:avLst/>
          </a:prstGeom>
          <a:noFill/>
        </p:spPr>
        <p:txBody>
          <a:bodyPr wrap="square" rtlCol="0">
            <a:spAutoFit/>
          </a:bodyPr>
          <a:lstStyle/>
          <a:p>
            <a:pPr marL="342900" indent="-342900"/>
            <a:r>
              <a:rPr lang="he-IL" sz="1600" dirty="0" smtClean="0"/>
              <a:t>א. משפחות </a:t>
            </a:r>
            <a:r>
              <a:rPr lang="he-IL" sz="1600" b="1" dirty="0" smtClean="0"/>
              <a:t>פוטנציאליות</a:t>
            </a:r>
            <a:r>
              <a:rPr lang="he-IL" sz="1600" dirty="0" smtClean="0"/>
              <a:t>: הגברת מודעות לאימוץ, סינון והתאמה</a:t>
            </a:r>
            <a:r>
              <a:rPr lang="en-US" sz="1600" dirty="0" smtClean="0"/>
              <a:t/>
            </a:r>
            <a:br>
              <a:rPr lang="en-US" sz="1600" dirty="0" smtClean="0"/>
            </a:br>
            <a:endParaRPr lang="he-IL" sz="1600" dirty="0" smtClean="0"/>
          </a:p>
          <a:p>
            <a:pPr marL="342900" indent="-342900"/>
            <a:r>
              <a:rPr lang="he-IL" sz="1600" dirty="0" smtClean="0"/>
              <a:t>ב. </a:t>
            </a:r>
            <a:r>
              <a:rPr lang="he-IL" sz="1600" b="1" dirty="0" smtClean="0"/>
              <a:t>הורים לקראת אימוץ</a:t>
            </a:r>
            <a:r>
              <a:rPr lang="he-IL" sz="1600" dirty="0" smtClean="0"/>
              <a:t>:</a:t>
            </a:r>
            <a:r>
              <a:rPr lang="en-US" sz="1600" dirty="0" smtClean="0"/>
              <a:t> </a:t>
            </a:r>
            <a:br>
              <a:rPr lang="en-US" sz="1600" dirty="0" smtClean="0"/>
            </a:br>
            <a:r>
              <a:rPr lang="he-IL" sz="1600" dirty="0" smtClean="0">
                <a:solidFill>
                  <a:schemeClr val="bg2">
                    <a:lumMod val="50000"/>
                  </a:schemeClr>
                </a:solidFill>
              </a:rPr>
              <a:t>מסלול ידוע מראש מאורגן היטב  </a:t>
            </a:r>
            <a:r>
              <a:rPr lang="en-US" sz="1600" dirty="0" smtClean="0"/>
              <a:t/>
            </a:r>
            <a:br>
              <a:rPr lang="en-US" sz="1600" dirty="0" smtClean="0"/>
            </a:br>
            <a:endParaRPr lang="he-IL" sz="1600" dirty="0" smtClean="0"/>
          </a:p>
          <a:p>
            <a:pPr marL="342900" indent="-342900"/>
            <a:r>
              <a:rPr lang="he-IL" sz="1600" dirty="0" smtClean="0"/>
              <a:t>ג.</a:t>
            </a:r>
            <a:r>
              <a:rPr lang="he-IL" sz="1600" b="1" dirty="0" smtClean="0"/>
              <a:t> משפחות מאמצות צעירות, </a:t>
            </a:r>
            <a:r>
              <a:rPr lang="en-US" sz="1600" b="1" dirty="0" smtClean="0"/>
              <a:t/>
            </a:r>
            <a:br>
              <a:rPr lang="en-US" sz="1600" b="1" dirty="0" smtClean="0"/>
            </a:br>
            <a:r>
              <a:rPr lang="he-IL" sz="1400" dirty="0" smtClean="0"/>
              <a:t>פילוחים לפי:</a:t>
            </a:r>
            <a:endParaRPr lang="he-IL" sz="1600" dirty="0" smtClean="0"/>
          </a:p>
          <a:p>
            <a:pPr marL="342900" indent="-342900">
              <a:buAutoNum type="arabicPeriod"/>
            </a:pPr>
            <a:r>
              <a:rPr lang="he-IL" sz="1600" b="1" dirty="0" smtClean="0"/>
              <a:t>ההורים המאמצים</a:t>
            </a:r>
            <a:r>
              <a:rPr lang="he-IL" sz="1600" dirty="0" smtClean="0"/>
              <a:t>: יחידים, זוגות </a:t>
            </a:r>
            <a:r>
              <a:rPr lang="en-US" sz="1600" dirty="0" smtClean="0"/>
              <a:t/>
            </a:r>
            <a:br>
              <a:rPr lang="en-US" sz="1600" dirty="0" smtClean="0"/>
            </a:br>
            <a:r>
              <a:rPr lang="he-IL" sz="1600" dirty="0" smtClean="0"/>
              <a:t>(אין/ יש ילדים ביולוגיים)</a:t>
            </a:r>
          </a:p>
          <a:p>
            <a:pPr marL="342900" indent="-342900">
              <a:buAutoNum type="arabicPeriod"/>
            </a:pPr>
            <a:r>
              <a:rPr lang="he-IL" sz="1600" b="1" dirty="0" smtClean="0"/>
              <a:t>הילדים המאומצים</a:t>
            </a:r>
            <a:r>
              <a:rPr lang="he-IL" sz="1600" dirty="0" smtClean="0"/>
              <a:t>: גדולים (מעל שנתיים), תינוקות, צרכים מיוחדים.</a:t>
            </a:r>
          </a:p>
          <a:p>
            <a:pPr marL="342900" indent="-342900">
              <a:buAutoNum type="arabicPeriod"/>
            </a:pPr>
            <a:r>
              <a:rPr lang="he-IL" sz="1600" b="1" dirty="0" smtClean="0"/>
              <a:t>ארץ מוצא</a:t>
            </a:r>
            <a:r>
              <a:rPr lang="he-IL" sz="1600" dirty="0" smtClean="0"/>
              <a:t>: ישראל, רוסיה, אוקראינה </a:t>
            </a:r>
          </a:p>
          <a:p>
            <a:pPr marL="342900" indent="-342900">
              <a:buAutoNum type="arabicPeriod"/>
            </a:pPr>
            <a:endParaRPr lang="he-IL" sz="1600" dirty="0" smtClean="0"/>
          </a:p>
          <a:p>
            <a:pPr marL="342900" indent="-342900"/>
            <a:r>
              <a:rPr lang="he-IL" sz="1600" dirty="0" smtClean="0"/>
              <a:t>ד. </a:t>
            </a:r>
            <a:r>
              <a:rPr lang="he-IL" sz="1600" b="1" dirty="0" smtClean="0"/>
              <a:t>משפחות ותיקות:</a:t>
            </a:r>
          </a:p>
          <a:p>
            <a:pPr marL="342900" indent="-342900">
              <a:buAutoNum type="arabicPeriod"/>
            </a:pPr>
            <a:r>
              <a:rPr lang="he-IL" sz="1600" dirty="0" smtClean="0"/>
              <a:t>ההורים, (שיתוף ביניהם) וכ</a:t>
            </a:r>
            <a:r>
              <a:rPr lang="he-IL" sz="1600" b="1" dirty="0" smtClean="0"/>
              <a:t>מלווי משפחות</a:t>
            </a:r>
            <a:r>
              <a:rPr lang="he-IL" sz="1600" dirty="0" smtClean="0"/>
              <a:t>.</a:t>
            </a:r>
          </a:p>
          <a:p>
            <a:pPr marL="342900" indent="-342900">
              <a:buAutoNum type="arabicPeriod"/>
            </a:pPr>
            <a:r>
              <a:rPr lang="he-IL" sz="1600" dirty="0" smtClean="0"/>
              <a:t>בוגרים מאומצים (שיתוף ביניהם) ו</a:t>
            </a:r>
            <a:r>
              <a:rPr lang="he-IL" sz="1600" b="1" dirty="0" smtClean="0"/>
              <a:t>כמלווי משפחות וחונכים לילדים.</a:t>
            </a:r>
            <a:endParaRPr lang="en-US" sz="1600" dirty="0"/>
          </a:p>
        </p:txBody>
      </p:sp>
    </p:spTree>
    <p:extLst>
      <p:ext uri="{BB962C8B-B14F-4D97-AF65-F5344CB8AC3E}">
        <p14:creationId xmlns:p14="http://schemas.microsoft.com/office/powerpoint/2010/main" xmlns="" val="2591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586552538"/>
              </p:ext>
            </p:extLst>
          </p:nvPr>
        </p:nvGraphicFramePr>
        <p:xfrm>
          <a:off x="1259632" y="764704"/>
          <a:ext cx="634436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44208" y="4685928"/>
            <a:ext cx="1724082" cy="217207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60232" y="0"/>
            <a:ext cx="1481888" cy="223681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5066928"/>
            <a:ext cx="2388096" cy="1791072"/>
          </a:xfrm>
          <a:prstGeom prst="rect">
            <a:avLst/>
          </a:prstGeom>
        </p:spPr>
      </p:pic>
      <p:sp>
        <p:nvSpPr>
          <p:cNvPr id="11" name="TextBox 10"/>
          <p:cNvSpPr txBox="1"/>
          <p:nvPr/>
        </p:nvSpPr>
        <p:spPr>
          <a:xfrm>
            <a:off x="323528" y="332656"/>
            <a:ext cx="3240360" cy="1323439"/>
          </a:xfrm>
          <a:prstGeom prst="rect">
            <a:avLst/>
          </a:prstGeom>
          <a:noFill/>
        </p:spPr>
        <p:txBody>
          <a:bodyPr wrap="square" rtlCol="0">
            <a:spAutoFit/>
          </a:bodyPr>
          <a:lstStyle/>
          <a:p>
            <a:r>
              <a:rPr lang="he-IL" sz="1600" b="1" dirty="0" smtClean="0"/>
              <a:t>צ'אט חסוי בזמן אמת</a:t>
            </a:r>
          </a:p>
          <a:p>
            <a:r>
              <a:rPr lang="he-IL" sz="1600" dirty="0" smtClean="0"/>
              <a:t>תעוד שיחות</a:t>
            </a:r>
          </a:p>
          <a:p>
            <a:r>
              <a:rPr lang="he-IL" sz="1600" b="1" dirty="0" smtClean="0"/>
              <a:t>בכל עת ומכל מקום</a:t>
            </a:r>
          </a:p>
          <a:p>
            <a:r>
              <a:rPr lang="he-IL" sz="1600" dirty="0" smtClean="0"/>
              <a:t>ועידה/ קבוצתי, ערוץ שידורים, </a:t>
            </a:r>
            <a:r>
              <a:rPr lang="en-US" sz="1600" dirty="0" smtClean="0"/>
              <a:t/>
            </a:r>
            <a:br>
              <a:rPr lang="en-US" sz="1600" dirty="0" smtClean="0"/>
            </a:br>
            <a:r>
              <a:rPr lang="he-IL" sz="1600" b="1" dirty="0" smtClean="0"/>
              <a:t>מנטור</a:t>
            </a:r>
            <a:r>
              <a:rPr lang="he-IL" sz="1600" dirty="0" smtClean="0"/>
              <a:t> </a:t>
            </a:r>
            <a:r>
              <a:rPr lang="he-IL" sz="1600" b="1" dirty="0" smtClean="0"/>
              <a:t>משפחה</a:t>
            </a:r>
            <a:endParaRPr lang="en-US" sz="1600" b="1" dirty="0"/>
          </a:p>
        </p:txBody>
      </p:sp>
      <p:sp>
        <p:nvSpPr>
          <p:cNvPr id="13" name="TextBox 12"/>
          <p:cNvSpPr txBox="1"/>
          <p:nvPr/>
        </p:nvSpPr>
        <p:spPr>
          <a:xfrm>
            <a:off x="-108520" y="2276872"/>
            <a:ext cx="2267744" cy="1569660"/>
          </a:xfrm>
          <a:prstGeom prst="rect">
            <a:avLst/>
          </a:prstGeom>
          <a:noFill/>
        </p:spPr>
        <p:txBody>
          <a:bodyPr wrap="square" rtlCol="0">
            <a:spAutoFit/>
          </a:bodyPr>
          <a:lstStyle/>
          <a:p>
            <a:r>
              <a:rPr lang="he-IL" sz="1600" b="1" dirty="0" smtClean="0"/>
              <a:t>הורים חדשים/ ותיקים</a:t>
            </a:r>
          </a:p>
          <a:p>
            <a:r>
              <a:rPr lang="he-IL" sz="1600" b="1" dirty="0" smtClean="0"/>
              <a:t>מאומצים צעירים/ בוגרים</a:t>
            </a:r>
          </a:p>
          <a:p>
            <a:r>
              <a:rPr lang="he-IL" sz="1600" dirty="0" smtClean="0"/>
              <a:t>מתכונת: צ'אט, פורום,</a:t>
            </a:r>
            <a:r>
              <a:rPr lang="en-US" sz="1600" dirty="0" smtClean="0"/>
              <a:t/>
            </a:r>
            <a:br>
              <a:rPr lang="en-US" sz="1600" dirty="0" smtClean="0"/>
            </a:br>
            <a:r>
              <a:rPr lang="he-IL" sz="1600" dirty="0" smtClean="0"/>
              <a:t>בלוגים, סרטונים אישיים, </a:t>
            </a:r>
            <a:r>
              <a:rPr lang="en-US" sz="1600" dirty="0" smtClean="0"/>
              <a:t/>
            </a:r>
            <a:br>
              <a:rPr lang="en-US" sz="1600" dirty="0" smtClean="0"/>
            </a:br>
            <a:r>
              <a:rPr lang="he-IL" sz="1600" dirty="0" smtClean="0"/>
              <a:t>יצירות</a:t>
            </a:r>
            <a:endParaRPr lang="en-US" sz="1600" dirty="0"/>
          </a:p>
        </p:txBody>
      </p:sp>
      <p:sp>
        <p:nvSpPr>
          <p:cNvPr id="14" name="TextBox 13"/>
          <p:cNvSpPr txBox="1"/>
          <p:nvPr/>
        </p:nvSpPr>
        <p:spPr>
          <a:xfrm>
            <a:off x="2483768" y="5301209"/>
            <a:ext cx="3600400" cy="1815882"/>
          </a:xfrm>
          <a:prstGeom prst="rect">
            <a:avLst/>
          </a:prstGeom>
          <a:noFill/>
        </p:spPr>
        <p:txBody>
          <a:bodyPr wrap="square" rtlCol="0">
            <a:spAutoFit/>
          </a:bodyPr>
          <a:lstStyle/>
          <a:p>
            <a:r>
              <a:rPr lang="he-IL" sz="1600" dirty="0" smtClean="0"/>
              <a:t>ניהול מטרות, עשייה, תמונות, עץ משפחה, קשיים, הצלחות, </a:t>
            </a:r>
            <a:r>
              <a:rPr lang="en-US" sz="1400" dirty="0" smtClean="0"/>
              <a:t>APP</a:t>
            </a:r>
            <a:r>
              <a:rPr lang="he-IL" sz="1400" dirty="0" smtClean="0"/>
              <a:t> </a:t>
            </a:r>
            <a:r>
              <a:rPr lang="en-US" sz="1400" dirty="0" smtClean="0"/>
              <a:t>ChildrenCoachChildren.com</a:t>
            </a:r>
            <a:r>
              <a:rPr lang="en-US" sz="1600" dirty="0" smtClean="0"/>
              <a:t/>
            </a:r>
            <a:br>
              <a:rPr lang="en-US" sz="1600" dirty="0" smtClean="0"/>
            </a:br>
            <a:r>
              <a:rPr lang="he-IL" sz="1600" dirty="0" smtClean="0"/>
              <a:t>עיצוב התנהגות (טבלאות עידוד..), יומן טיפולים ומפגשים, תיאום בין המטפלים במרחב</a:t>
            </a:r>
          </a:p>
          <a:p>
            <a:endParaRPr lang="en-US" sz="1600" dirty="0"/>
          </a:p>
        </p:txBody>
      </p:sp>
      <p:sp>
        <p:nvSpPr>
          <p:cNvPr id="16" name="TextBox 15"/>
          <p:cNvSpPr txBox="1"/>
          <p:nvPr/>
        </p:nvSpPr>
        <p:spPr>
          <a:xfrm>
            <a:off x="6588224" y="2276872"/>
            <a:ext cx="1512168" cy="2492990"/>
          </a:xfrm>
          <a:prstGeom prst="rect">
            <a:avLst/>
          </a:prstGeom>
          <a:noFill/>
        </p:spPr>
        <p:txBody>
          <a:bodyPr wrap="square" rtlCol="0">
            <a:spAutoFit/>
          </a:bodyPr>
          <a:lstStyle/>
          <a:p>
            <a:r>
              <a:rPr lang="he-IL" sz="1600" b="1" dirty="0" smtClean="0"/>
              <a:t>מהמדף:</a:t>
            </a:r>
            <a:r>
              <a:rPr lang="en-US" sz="1600" b="1" dirty="0" smtClean="0"/>
              <a:t/>
            </a:r>
            <a:br>
              <a:rPr lang="en-US" sz="1600" b="1" dirty="0" smtClean="0"/>
            </a:br>
            <a:r>
              <a:rPr lang="he-IL" sz="1400" dirty="0" smtClean="0"/>
              <a:t>ערכת </a:t>
            </a:r>
            <a:r>
              <a:rPr lang="en-US" sz="1400" dirty="0" err="1" smtClean="0"/>
              <a:t>wellcome</a:t>
            </a:r>
            <a:r>
              <a:rPr lang="he-IL" sz="1400" dirty="0" smtClean="0"/>
              <a:t>, ארגז כלים: </a:t>
            </a:r>
            <a:r>
              <a:rPr lang="he-IL" sz="1100" dirty="0" smtClean="0"/>
              <a:t>וידאו, אודיו, </a:t>
            </a:r>
            <a:r>
              <a:rPr lang="en-US" sz="1100" dirty="0" err="1" smtClean="0"/>
              <a:t>Ebook</a:t>
            </a:r>
            <a:r>
              <a:rPr lang="he-IL" sz="1100" dirty="0" smtClean="0"/>
              <a:t>, </a:t>
            </a:r>
            <a:r>
              <a:rPr lang="he-IL" sz="1400" dirty="0" smtClean="0"/>
              <a:t>מוצרים פיזיים, משחקים, ספרים, וויבנארים, סרטי קולנוע, </a:t>
            </a:r>
            <a:endParaRPr lang="en-US" sz="1400" dirty="0" smtClean="0"/>
          </a:p>
          <a:p>
            <a:r>
              <a:rPr lang="he-IL" sz="1400" b="1" dirty="0" smtClean="0"/>
              <a:t>עידכונים</a:t>
            </a:r>
            <a:r>
              <a:rPr lang="he-IL" sz="1400" dirty="0" smtClean="0"/>
              <a:t>: עלון, בלוגים, חדשות, חוקים,...תהליכים...</a:t>
            </a:r>
            <a:r>
              <a:rPr lang="en-US" sz="1400" dirty="0" smtClean="0"/>
              <a:t/>
            </a:r>
            <a:br>
              <a:rPr lang="en-US" sz="1400" dirty="0" smtClean="0"/>
            </a:br>
            <a:endParaRPr lang="en-US" sz="1400" dirty="0"/>
          </a:p>
        </p:txBody>
      </p:sp>
    </p:spTree>
    <p:extLst>
      <p:ext uri="{BB962C8B-B14F-4D97-AF65-F5344CB8AC3E}">
        <p14:creationId xmlns:p14="http://schemas.microsoft.com/office/powerpoint/2010/main" xmlns="" val="8871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right)">
                                      <p:cBhvr>
                                        <p:cTn id="7" dur="500"/>
                                        <p:tgtEl>
                                          <p:spTgt spid="11">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right)">
                                      <p:cBhvr>
                                        <p:cTn id="10" dur="500"/>
                                        <p:tgtEl>
                                          <p:spTgt spid="11">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right)">
                                      <p:cBhvr>
                                        <p:cTn id="13" dur="500"/>
                                        <p:tgtEl>
                                          <p:spTgt spid="11">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right)">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right)">
                                      <p:cBhvr>
                                        <p:cTn id="21" dur="500"/>
                                        <p:tgtEl>
                                          <p:spTgt spid="13">
                                            <p:txEl>
                                              <p:pRg st="0" end="0"/>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wipe(right)">
                                      <p:cBhvr>
                                        <p:cTn id="24" dur="500"/>
                                        <p:tgtEl>
                                          <p:spTgt spid="13">
                                            <p:txEl>
                                              <p:pRg st="1" end="1"/>
                                            </p:tx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right)">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1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2000"/>
                                        <p:tgtEl>
                                          <p:spTgt spid="1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fade">
                                      <p:cBhvr>
                                        <p:cTn id="40"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3" grpId="0" build="allAtOnce"/>
      <p:bldP spid="14" grpId="0" build="p"/>
      <p:bldP spid="16"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937</TotalTime>
  <Words>678</Words>
  <Application>Microsoft Office PowerPoint</Application>
  <PresentationFormat>On-screen Show (4:3)</PresentationFormat>
  <Paragraphs>152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מרחבי עוצמה</vt:lpstr>
      <vt:lpstr>Slide 2</vt:lpstr>
      <vt:lpstr>חזון ויעדים</vt:lpstr>
      <vt:lpstr> נתונים מעודכנים לשנים 2008-2012</vt:lpstr>
      <vt:lpstr>Post אימוץ    קשיים ושאיפות   "את לא האמא האמיתית שלי!"</vt:lpstr>
      <vt:lpstr>בשטח קיים  מעט מדי מידע, רחוק, יקר, מפוזר,  חסרה תמיכה</vt:lpstr>
      <vt:lpstr>מרחבי עוצמה הייחוד של הפרויקט: מכלול פתרונות מיידיים, פשוטים, זולים  </vt:lpstr>
      <vt:lpstr>לקוחות: הורים ובוגרים</vt:lpstr>
      <vt:lpstr>Slide 9</vt:lpstr>
      <vt:lpstr>ספקים ושותפים</vt:lpstr>
      <vt:lpstr>הספקים: מטפלים, ארגונים  א. חבילת מוצרים ושירותים כמפורט ב. אוטוריטה בתחומם, התמחות ג. חשיפה ללקוחות נוספים</vt:lpstr>
      <vt:lpstr>הכנסות </vt:lpstr>
      <vt:lpstr>ניהול המיזם</vt:lpstr>
      <vt:lpstr>פרויקטים אופציונאליים  (חיצוניים למיזם) לגיוס תרומות מקרנות המיזם יעניק להם % מהרווחים</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מרחבי עוצמה</dc:title>
  <dc:creator>alon</dc:creator>
  <cp:lastModifiedBy>Harmony</cp:lastModifiedBy>
  <cp:revision>80</cp:revision>
  <dcterms:created xsi:type="dcterms:W3CDTF">2012-10-18T11:55:35Z</dcterms:created>
  <dcterms:modified xsi:type="dcterms:W3CDTF">2013-04-21T11:49:23Z</dcterms:modified>
</cp:coreProperties>
</file>